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2" r:id="rId3"/>
  </p:sldMasterIdLst>
  <p:notesMasterIdLst>
    <p:notesMasterId r:id="rId26"/>
  </p:notesMasterIdLst>
  <p:sldIdLst>
    <p:sldId id="256" r:id="rId4"/>
    <p:sldId id="325" r:id="rId5"/>
    <p:sldId id="323" r:id="rId6"/>
    <p:sldId id="327" r:id="rId7"/>
    <p:sldId id="328" r:id="rId8"/>
    <p:sldId id="344" r:id="rId9"/>
    <p:sldId id="345" r:id="rId10"/>
    <p:sldId id="346" r:id="rId11"/>
    <p:sldId id="330" r:id="rId12"/>
    <p:sldId id="331" r:id="rId13"/>
    <p:sldId id="302" r:id="rId14"/>
    <p:sldId id="334" r:id="rId15"/>
    <p:sldId id="335" r:id="rId16"/>
    <p:sldId id="336" r:id="rId17"/>
    <p:sldId id="337" r:id="rId18"/>
    <p:sldId id="340" r:id="rId19"/>
    <p:sldId id="341" r:id="rId20"/>
    <p:sldId id="263" r:id="rId21"/>
    <p:sldId id="270" r:id="rId22"/>
    <p:sldId id="271" r:id="rId23"/>
    <p:sldId id="272" r:id="rId24"/>
    <p:sldId id="273" r:id="rId25"/>
    <p:sldId id="274" r:id="rId27"/>
    <p:sldId id="275" r:id="rId28"/>
    <p:sldId id="276" r:id="rId29"/>
    <p:sldId id="289" r:id="rId30"/>
    <p:sldId id="277" r:id="rId31"/>
    <p:sldId id="257" r:id="rId32"/>
    <p:sldId id="290" r:id="rId33"/>
    <p:sldId id="295" r:id="rId34"/>
    <p:sldId id="291" r:id="rId35"/>
    <p:sldId id="338" r:id="rId36"/>
    <p:sldId id="349" r:id="rId37"/>
    <p:sldId id="339" r:id="rId38"/>
    <p:sldId id="343" r:id="rId39"/>
    <p:sldId id="347" r:id="rId40"/>
    <p:sldId id="348" r:id="rId41"/>
    <p:sldId id="258"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4"/>
  </p:normalViewPr>
  <p:slideViewPr>
    <p:cSldViewPr snapToGrid="0" snapToObjects="1">
      <p:cViewPr>
        <p:scale>
          <a:sx n="65" d="100"/>
          <a:sy n="65" d="100"/>
        </p:scale>
        <p:origin x="1728" y="140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gs" Target="tags/tag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notesMaster" Target="notesMasters/notes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p:cNvPicPr>
            <a:picLocks noChangeAspect="1"/>
          </p:cNvPicPr>
          <p:nvPr userDrawn="1"/>
        </p:nvPicPr>
        <p:blipFill rotWithShape="1">
          <a:blip r:embed="rId4"/>
          <a:srcRect l="8168" r="39446" b="59654"/>
          <a:stretch>
            <a:fillRect/>
          </a:stretch>
        </p:blipFill>
        <p:spPr>
          <a:xfrm rot="10800000">
            <a:off x="0" y="0"/>
            <a:ext cx="12192000" cy="6858000"/>
          </a:xfrm>
          <a:prstGeom prst="rect">
            <a:avLst/>
          </a:prstGeom>
        </p:spPr>
      </p:pic>
      <p:pic>
        <p:nvPicPr>
          <p:cNvPr id="8" name="图片 7" descr="文本&#10;&#10;描述已自动生成"/>
          <p:cNvPicPr>
            <a:picLocks noChangeAspect="1"/>
          </p:cNvPicPr>
          <p:nvPr userDrawn="1"/>
        </p:nvPicPr>
        <p:blipFill>
          <a:blip r:embed="rId5"/>
          <a:stretch>
            <a:fillRect/>
          </a:stretch>
        </p:blipFill>
        <p:spPr>
          <a:xfrm>
            <a:off x="9711557" y="227965"/>
            <a:ext cx="2016784" cy="6702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背景图案&#10;&#10;描述已自动生成"/>
          <p:cNvPicPr>
            <a:picLocks noChangeAspect="1"/>
          </p:cNvPicPr>
          <p:nvPr userDrawn="1"/>
        </p:nvPicPr>
        <p:blipFill rotWithShape="1">
          <a:blip r:embed="rId4"/>
          <a:srcRect l="8168" r="39446" b="59654"/>
          <a:stretch>
            <a:fillRect/>
          </a:stretch>
        </p:blipFill>
        <p:spPr>
          <a:xfrm rot="10800000">
            <a:off x="0" y="0"/>
            <a:ext cx="12192000" cy="6858000"/>
          </a:xfrm>
          <a:prstGeom prst="rect">
            <a:avLst/>
          </a:prstGeom>
        </p:spPr>
      </p:pic>
      <p:pic>
        <p:nvPicPr>
          <p:cNvPr id="8" name="图片 7" descr="文本&#10;&#10;描述已自动生成"/>
          <p:cNvPicPr>
            <a:picLocks noChangeAspect="1"/>
          </p:cNvPicPr>
          <p:nvPr userDrawn="1"/>
        </p:nvPicPr>
        <p:blipFill>
          <a:blip r:embed="rId5"/>
          <a:stretch>
            <a:fillRect/>
          </a:stretch>
        </p:blipFill>
        <p:spPr>
          <a:xfrm>
            <a:off x="9711557" y="227965"/>
            <a:ext cx="2016784" cy="67023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tags" Target="../tags/tag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4.png"/><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4.png"/><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4.png"/><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png"/><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image" Target="../media/image4.png"/><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形用户界面, 应用程序&#10;&#10;描述已自动生成"/>
          <p:cNvPicPr>
            <a:picLocks noChangeAspect="1"/>
          </p:cNvPicPr>
          <p:nvPr/>
        </p:nvPicPr>
        <p:blipFill rotWithShape="1">
          <a:blip r:embed="rId1"/>
          <a:srcRect l="29473" t="-230" r="24362" b="230"/>
          <a:stretch>
            <a:fillRect/>
          </a:stretch>
        </p:blipFill>
        <p:spPr>
          <a:xfrm>
            <a:off x="0" y="-15816"/>
            <a:ext cx="12192000" cy="6880406"/>
          </a:xfrm>
          <a:prstGeom prst="rect">
            <a:avLst/>
          </a:prstGeom>
        </p:spPr>
      </p:pic>
      <p:sp>
        <p:nvSpPr>
          <p:cNvPr id="7" name="副标题 2"/>
          <p:cNvSpPr txBox="1"/>
          <p:nvPr/>
        </p:nvSpPr>
        <p:spPr>
          <a:xfrm>
            <a:off x="740230" y="2339001"/>
            <a:ext cx="9144000" cy="195426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5500" b="0" i="0" kern="1200">
                <a:solidFill>
                  <a:schemeClr val="tx1"/>
                </a:solidFill>
                <a:latin typeface="HarmonyOS Sans SC Medium" pitchFamily="2" charset="-122"/>
                <a:ea typeface="HarmonyOS Sans SC Medium"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1" lang="en-US" altLang="zh-CN" dirty="0">
                <a:solidFill>
                  <a:schemeClr val="accent1"/>
                </a:solidFill>
              </a:rPr>
              <a:t>2022</a:t>
            </a:r>
            <a:r>
              <a:rPr kumimoji="1" lang="zh-CN" altLang="en-US" dirty="0">
                <a:solidFill>
                  <a:schemeClr val="accent1"/>
                </a:solidFill>
              </a:rPr>
              <a:t> 牛客</a:t>
            </a:r>
            <a:endParaRPr kumimoji="1" lang="en-US" altLang="zh-CN" dirty="0">
              <a:solidFill>
                <a:schemeClr val="accent1"/>
              </a:solidFill>
            </a:endParaRPr>
          </a:p>
          <a:p>
            <a:pPr algn="l"/>
            <a:r>
              <a:rPr lang="zh-CN" altLang="en-US" dirty="0"/>
              <a:t>暑期多校训练营</a:t>
            </a:r>
            <a:endParaRPr kumimoji="1" lang="zh-CN" altLang="en-US" dirty="0"/>
          </a:p>
        </p:txBody>
      </p:sp>
      <p:sp>
        <p:nvSpPr>
          <p:cNvPr id="9" name="副标题 2"/>
          <p:cNvSpPr txBox="1"/>
          <p:nvPr/>
        </p:nvSpPr>
        <p:spPr>
          <a:xfrm>
            <a:off x="740230" y="4525619"/>
            <a:ext cx="9144000" cy="70220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5500" b="0" i="0" kern="1200">
                <a:solidFill>
                  <a:schemeClr val="tx1"/>
                </a:solidFill>
                <a:latin typeface="HarmonyOS Sans SC Medium" pitchFamily="2" charset="-122"/>
                <a:ea typeface="HarmonyOS Sans SC Medium"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1" lang="en-US" altLang="zh-CN" sz="3500" dirty="0">
                <a:latin typeface="HarmonyOS Sans SC Light" pitchFamily="2" charset="-122"/>
                <a:ea typeface="HarmonyOS Sans SC Light" pitchFamily="2" charset="-122"/>
                <a:sym typeface="+mn-ea"/>
              </a:rPr>
              <a:t>Round 9 </a:t>
            </a:r>
            <a:r>
              <a:rPr kumimoji="1" lang="zh-CN" altLang="en-US" sz="3500" dirty="0">
                <a:latin typeface="HarmonyOS Sans SC Light" pitchFamily="2" charset="-122"/>
                <a:ea typeface="HarmonyOS Sans SC Light" pitchFamily="2" charset="-122"/>
                <a:sym typeface="+mn-ea"/>
              </a:rPr>
              <a:t>出题组</a:t>
            </a:r>
            <a:endParaRPr kumimoji="1" lang="zh-CN" altLang="en-US" sz="3500" b="0" i="0" dirty="0">
              <a:latin typeface="HarmonyOS Sans SC Light" pitchFamily="2" charset="-122"/>
              <a:ea typeface="HarmonyOS Sans SC Light" pitchFamily="2" charset="-122"/>
            </a:endParaRPr>
          </a:p>
        </p:txBody>
      </p:sp>
      <p:pic>
        <p:nvPicPr>
          <p:cNvPr id="20" name="图片 19"/>
          <p:cNvPicPr>
            <a:picLocks noChangeAspect="1"/>
          </p:cNvPicPr>
          <p:nvPr/>
        </p:nvPicPr>
        <p:blipFill>
          <a:blip r:embed="rId2"/>
          <a:stretch>
            <a:fillRect/>
          </a:stretch>
        </p:blipFill>
        <p:spPr>
          <a:xfrm>
            <a:off x="740230" y="829037"/>
            <a:ext cx="3804557" cy="4256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D. </a:t>
            </a:r>
            <a:r>
              <a:rPr kumimoji="1" lang="zh-CN" altLang="en-US" dirty="0">
                <a:sym typeface="+mn-ea"/>
              </a:rPr>
              <a:t>Half Turns</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446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rPr>
                  <a:t>不妨设</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𝑛</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𝑚</m:t>
                    </m:r>
                  </m:oMath>
                </a14:m>
                <a:r>
                  <a:rPr kumimoji="1" lang="zh-CN" altLang="en-US" sz="1800" dirty="0">
                    <a:solidFill>
                      <a:schemeClr val="tx1"/>
                    </a:solidFill>
                    <a:latin typeface="Cambria Math" panose="02040503050406030204" charset="0"/>
                    <a:cs typeface="Cambria Math" panose="02040503050406030204" charset="0"/>
                  </a:rPr>
                  <a:t>，然后分情况讨论。</a:t>
                </a:r>
                <a:endParaRPr kumimoji="1" lang="zh-CN" altLang="en-US" sz="1800" dirty="0">
                  <a:solidFill>
                    <a:schemeClr val="tx1"/>
                  </a:solidFill>
                  <a:latin typeface="Cambria Math" panose="02040503050406030204" charset="0"/>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𝑛</m:t>
                    </m:r>
                    <m:r>
                      <a:rPr kumimoji="1" lang="en-US" altLang="zh-CN" sz="1800" dirty="0">
                        <a:solidFill>
                          <a:schemeClr val="tx1"/>
                        </a:solidFill>
                        <a:latin typeface="Cambria Math" panose="02040503050406030204" charset="0"/>
                        <a:cs typeface="Cambria Math" panose="02040503050406030204" charset="0"/>
                      </a:rPr>
                      <m:t>=</m:t>
                    </m:r>
                    <m:r>
                      <a:rPr kumimoji="1" lang="en-US" altLang="zh-CN" sz="1800" dirty="0">
                        <a:solidFill>
                          <a:schemeClr val="tx1"/>
                        </a:solidFill>
                        <a:latin typeface="Cambria Math" panose="02040503050406030204" charset="0"/>
                        <a:cs typeface="Cambria Math" panose="02040503050406030204" charset="0"/>
                      </a:rPr>
                      <m:t>2</m:t>
                    </m:r>
                  </m:oMath>
                </a14:m>
                <a:r>
                  <a:rPr kumimoji="1" lang="zh-CN" altLang="en-US" sz="1800" dirty="0">
                    <a:solidFill>
                      <a:schemeClr val="tx1"/>
                    </a:solidFill>
                    <a:latin typeface="Cambria Math" panose="02040503050406030204" charset="0"/>
                    <a:cs typeface="Cambria Math" panose="02040503050406030204" charset="0"/>
                  </a:rPr>
                  <a:t>，</a:t>
                </a:r>
                <a:r>
                  <a:rPr kumimoji="1" lang="zh-CN" altLang="zh-CN" sz="1800" dirty="0">
                    <a:solidFill>
                      <a:schemeClr val="tx1"/>
                    </a:solidFill>
                    <a:latin typeface="Cambria Math" panose="02040503050406030204" charset="0"/>
                    <a:cs typeface="Cambria Math" panose="02040503050406030204" charset="0"/>
                  </a:rPr>
                  <a:t>前</a:t>
                </a:r>
                <a14:m>
                  <m:oMath xmlns:m="http://schemas.openxmlformats.org/officeDocument/2006/math">
                    <m:f>
                      <m:fPr>
                        <m:type m:val="lin"/>
                        <m:ctrlPr>
                          <a:rPr lang="en-US" altLang="zh-CN" sz="1800" i="1" dirty="0">
                            <a:solidFill>
                              <a:schemeClr val="tx1"/>
                            </a:solidFill>
                            <a:latin typeface="Cambria Math" panose="02040503050406030204" charset="0"/>
                            <a:cs typeface="Cambria Math" panose="02040503050406030204" charset="0"/>
                            <a:sym typeface="+mn-ea"/>
                          </a:rPr>
                        </m:ctrlPr>
                      </m:fPr>
                      <m:num>
                        <m:r>
                          <a:rPr lang="en-US" altLang="zh-CN" sz="1800" i="1" dirty="0">
                            <a:solidFill>
                              <a:schemeClr val="tx1"/>
                            </a:solidFill>
                            <a:latin typeface="Cambria Math" panose="02040503050406030204" charset="0"/>
                            <a:cs typeface="Cambria Math" panose="02040503050406030204" charset="0"/>
                            <a:sym typeface="+mn-ea"/>
                          </a:rPr>
                          <m:t>𝑛</m:t>
                        </m:r>
                      </m:num>
                      <m:den>
                        <m:r>
                          <a:rPr lang="en-US" altLang="zh-CN" sz="1800" i="1" dirty="0">
                            <a:solidFill>
                              <a:schemeClr val="tx1"/>
                            </a:solidFill>
                            <a:latin typeface="Cambria Math" panose="02040503050406030204" charset="0"/>
                            <a:cs typeface="Cambria Math" panose="02040503050406030204" charset="0"/>
                            <a:sym typeface="+mn-ea"/>
                          </a:rPr>
                          <m:t>2</m:t>
                        </m:r>
                      </m:den>
                    </m:f>
                  </m:oMath>
                </a14:m>
                <a:r>
                  <a:rPr lang="zh-CN" altLang="en-US" sz="1800" dirty="0">
                    <a:solidFill>
                      <a:schemeClr val="tx1"/>
                    </a:solidFill>
                    <a:sym typeface="+mn-ea"/>
                  </a:rPr>
                  <a:t>列构造</a:t>
                </a:r>
                <a14:m>
                  <m:oMath xmlns:m="http://schemas.openxmlformats.org/officeDocument/2006/math">
                    <m:r>
                      <a:rPr lang="en-US" altLang="zh-CN" sz="1800" i="1" dirty="0">
                        <a:solidFill>
                          <a:schemeClr val="tx1"/>
                        </a:solidFill>
                        <a:latin typeface="Cambria Math" panose="02040503050406030204" charset="0"/>
                        <a:cs typeface="Cambria Math" panose="02040503050406030204" charset="0"/>
                        <a:sym typeface="+mn-ea"/>
                      </a:rPr>
                      <m:t>𝑚</m:t>
                    </m:r>
                    <m:r>
                      <a:rPr lang="en-US" altLang="zh-CN" sz="1800" i="1" dirty="0">
                        <a:solidFill>
                          <a:schemeClr val="tx1"/>
                        </a:solidFill>
                        <a:latin typeface="Cambria Math" panose="02040503050406030204" charset="0"/>
                        <a:cs typeface="Cambria Math" panose="02040503050406030204" charset="0"/>
                        <a:sym typeface="+mn-ea"/>
                      </a:rPr>
                      <m:t>−</m:t>
                    </m:r>
                    <m:r>
                      <a:rPr lang="en-US" altLang="zh-CN" sz="1800" i="1" dirty="0">
                        <a:solidFill>
                          <a:schemeClr val="tx1"/>
                        </a:solidFill>
                        <a:latin typeface="Cambria Math" panose="02040503050406030204" charset="0"/>
                        <a:cs typeface="Cambria Math" panose="02040503050406030204" charset="0"/>
                        <a:sym typeface="+mn-ea"/>
                      </a:rPr>
                      <m:t>2</m:t>
                    </m:r>
                  </m:oMath>
                </a14:m>
                <a:r>
                  <a:rPr lang="zh-CN" altLang="en-US" sz="1800" dirty="0">
                    <a:solidFill>
                      <a:schemeClr val="tx1"/>
                    </a:solidFill>
                    <a:latin typeface="Cambria Math" panose="02040503050406030204" charset="0"/>
                    <a:cs typeface="Cambria Math" panose="02040503050406030204" charset="0"/>
                    <a:sym typeface="+mn-ea"/>
                  </a:rPr>
                  <a:t>次拐弯</a:t>
                </a:r>
                <a:r>
                  <a:rPr lang="zh-CN" altLang="en-US" sz="1800" dirty="0">
                    <a:solidFill>
                      <a:schemeClr val="tx1"/>
                    </a:solidFill>
                    <a:sym typeface="+mn-ea"/>
                  </a:rPr>
                  <a:t>，后</a:t>
                </a:r>
                <a14:m>
                  <m:oMath xmlns:m="http://schemas.openxmlformats.org/officeDocument/2006/math">
                    <m:f>
                      <m:fPr>
                        <m:type m:val="lin"/>
                        <m:ctrlPr>
                          <a:rPr lang="en-US" altLang="zh-CN" sz="1800" i="1" dirty="0">
                            <a:solidFill>
                              <a:schemeClr val="tx1"/>
                            </a:solidFill>
                            <a:latin typeface="Cambria Math" panose="02040503050406030204" charset="0"/>
                            <a:cs typeface="Cambria Math" panose="02040503050406030204" charset="0"/>
                            <a:sym typeface="+mn-ea"/>
                          </a:rPr>
                        </m:ctrlPr>
                      </m:fPr>
                      <m:num>
                        <m:r>
                          <a:rPr lang="en-US" altLang="zh-CN" sz="1800" i="1" dirty="0">
                            <a:solidFill>
                              <a:schemeClr val="tx1"/>
                            </a:solidFill>
                            <a:latin typeface="Cambria Math" panose="02040503050406030204" charset="0"/>
                            <a:cs typeface="Cambria Math" panose="02040503050406030204" charset="0"/>
                            <a:sym typeface="+mn-ea"/>
                          </a:rPr>
                          <m:t>𝑛</m:t>
                        </m:r>
                      </m:num>
                      <m:den>
                        <m:r>
                          <a:rPr lang="en-US" altLang="zh-CN" sz="1800" i="1" dirty="0">
                            <a:solidFill>
                              <a:schemeClr val="tx1"/>
                            </a:solidFill>
                            <a:latin typeface="Cambria Math" panose="02040503050406030204" charset="0"/>
                            <a:cs typeface="Cambria Math" panose="02040503050406030204" charset="0"/>
                            <a:sym typeface="+mn-ea"/>
                          </a:rPr>
                          <m:t>2</m:t>
                        </m:r>
                      </m:den>
                    </m:f>
                  </m:oMath>
                </a14:m>
                <a:r>
                  <a:rPr lang="zh-CN" altLang="en-US" sz="1800" dirty="0">
                    <a:solidFill>
                      <a:schemeClr val="tx1"/>
                    </a:solidFill>
                    <a:sym typeface="+mn-ea"/>
                  </a:rPr>
                  <a:t>列构造</a:t>
                </a:r>
                <a14:m>
                  <m:oMath xmlns:m="http://schemas.openxmlformats.org/officeDocument/2006/math">
                    <m:r>
                      <a:rPr lang="en-US" altLang="zh-CN" sz="1800" i="1" dirty="0">
                        <a:solidFill>
                          <a:schemeClr val="tx1"/>
                        </a:solidFill>
                        <a:latin typeface="Cambria Math" panose="02040503050406030204" charset="0"/>
                        <a:cs typeface="Cambria Math" panose="02040503050406030204" charset="0"/>
                        <a:sym typeface="+mn-ea"/>
                      </a:rPr>
                      <m:t>2</m:t>
                    </m:r>
                  </m:oMath>
                </a14:m>
                <a:r>
                  <a:rPr lang="zh-CN" altLang="en-US" sz="1800" dirty="0">
                    <a:solidFill>
                      <a:schemeClr val="tx1"/>
                    </a:solidFill>
                    <a:latin typeface="Cambria Math" panose="02040503050406030204" charset="0"/>
                    <a:cs typeface="Cambria Math" panose="02040503050406030204" charset="0"/>
                    <a:sym typeface="+mn-ea"/>
                  </a:rPr>
                  <a:t>次拐弯</a:t>
                </a:r>
                <a:r>
                  <a:rPr lang="zh-CN" altLang="en-US" sz="1800" dirty="0">
                    <a:solidFill>
                      <a:schemeClr val="tx1"/>
                    </a:solidFill>
                    <a:sym typeface="+mn-ea"/>
                  </a:rPr>
                  <a:t>。</a:t>
                </a:r>
                <a:endParaRPr kumimoji="1" lang="zh-CN" altLang="en-US" sz="1800" dirty="0">
                  <a:solidFill>
                    <a:schemeClr val="tx1"/>
                  </a:solidFill>
                  <a:latin typeface="Cambria Math" panose="02040503050406030204" charset="0"/>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zh-CN" sz="1800" i="1" dirty="0">
                  <a:solidFill>
                    <a:schemeClr val="tx1"/>
                  </a:solidFill>
                  <a:latin typeface="Cambria Math" panose="02040503050406030204" charset="0"/>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𝑛</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4</m:t>
                    </m:r>
                    <m:r>
                      <a:rPr kumimoji="1" lang="en-US" altLang="zh-CN" sz="1800" i="1" dirty="0">
                        <a:solidFill>
                          <a:schemeClr val="tx1"/>
                        </a:solidFill>
                        <a:latin typeface="Cambria Math" panose="02040503050406030204" charset="0"/>
                        <a:cs typeface="Cambria Math" panose="02040503050406030204" charset="0"/>
                      </a:rPr>
                      <m:t>𝑘</m:t>
                    </m:r>
                  </m:oMath>
                </a14:m>
                <a:r>
                  <a:rPr kumimoji="1" lang="zh-CN" altLang="en-US" sz="1800" dirty="0">
                    <a:solidFill>
                      <a:schemeClr val="tx1"/>
                    </a:solidFill>
                    <a:latin typeface="Cambria Math" panose="02040503050406030204" charset="0"/>
                    <a:cs typeface="Cambria Math" panose="02040503050406030204" charset="0"/>
                  </a:rPr>
                  <a:t>，</a:t>
                </a:r>
                <a:r>
                  <a:rPr lang="zh-CN" altLang="en-US" sz="1800" dirty="0">
                    <a:solidFill>
                      <a:schemeClr val="tx1"/>
                    </a:solidFill>
                    <a:sym typeface="+mn-ea"/>
                  </a:rPr>
                  <a:t>对于每</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4</m:t>
                    </m:r>
                  </m:oMath>
                </a14:m>
                <a:r>
                  <a:rPr lang="zh-CN" altLang="en-US" sz="1800" dirty="0">
                    <a:solidFill>
                      <a:schemeClr val="tx1"/>
                    </a:solidFill>
                    <a:sym typeface="+mn-ea"/>
                  </a:rPr>
                  <a:t>行，</a:t>
                </a:r>
                <a:endParaRPr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lang="zh-CN" altLang="en-US" sz="1800" dirty="0">
                    <a:solidFill>
                      <a:schemeClr val="tx1"/>
                    </a:solidFill>
                    <a:sym typeface="+mn-ea"/>
                  </a:rPr>
                  <a:t>前两行</a:t>
                </a:r>
                <a:r>
                  <a:rPr lang="zh-CN" altLang="en-US" sz="1800" dirty="0">
                    <a:solidFill>
                      <a:schemeClr val="tx1"/>
                    </a:solidFill>
                    <a:sym typeface="+mn-ea"/>
                  </a:rPr>
                  <a:t>构造</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4</m:t>
                    </m:r>
                  </m:oMath>
                </a14:m>
                <a:r>
                  <a:rPr lang="zh-CN" altLang="en-US" sz="1800" dirty="0">
                    <a:solidFill>
                      <a:schemeClr val="tx1"/>
                    </a:solidFill>
                    <a:sym typeface="+mn-ea"/>
                  </a:rPr>
                  <a:t>次拐弯，后两行</a:t>
                </a:r>
                <a:r>
                  <a:rPr lang="zh-CN" altLang="en-US" sz="1800" dirty="0">
                    <a:solidFill>
                      <a:schemeClr val="tx1"/>
                    </a:solidFill>
                    <a:sym typeface="+mn-ea"/>
                  </a:rPr>
                  <a:t>构造</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2</m:t>
                    </m:r>
                    <m:r>
                      <a:rPr kumimoji="1" lang="en-US" altLang="zh-CN" sz="1800" i="1" dirty="0">
                        <a:solidFill>
                          <a:schemeClr val="tx1"/>
                        </a:solidFill>
                        <a:latin typeface="Cambria Math" panose="02040503050406030204" charset="0"/>
                        <a:cs typeface="Cambria Math" panose="02040503050406030204" charset="0"/>
                      </a:rPr>
                      <m:t>𝑚</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4</m:t>
                    </m:r>
                  </m:oMath>
                </a14:m>
                <a:r>
                  <a:rPr kumimoji="1" lang="zh-CN" altLang="en-US" sz="1800" dirty="0">
                    <a:solidFill>
                      <a:schemeClr val="tx1"/>
                    </a:solidFill>
                    <a:latin typeface="Cambria Math" panose="02040503050406030204" charset="0"/>
                    <a:cs typeface="Cambria Math" panose="02040503050406030204" charset="0"/>
                  </a:rPr>
                  <a:t>次拐弯。</a:t>
                </a:r>
                <a:endParaRPr kumimoji="1" lang="zh-CN" altLang="en-US" sz="1800" dirty="0">
                  <a:solidFill>
                    <a:schemeClr val="tx1"/>
                  </a:solidFill>
                  <a:latin typeface="Cambria Math" panose="02040503050406030204" charset="0"/>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zh-CN" sz="1800" i="1" dirty="0">
                  <a:solidFill>
                    <a:schemeClr val="tx1"/>
                  </a:solidFill>
                  <a:latin typeface="Cambria Math" panose="02040503050406030204" charset="0"/>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𝑛</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8</m:t>
                    </m:r>
                    <m:r>
                      <a:rPr kumimoji="1" lang="en-US" altLang="zh-CN" sz="1800" i="1" dirty="0">
                        <a:solidFill>
                          <a:schemeClr val="tx1"/>
                        </a:solidFill>
                        <a:latin typeface="Cambria Math" panose="02040503050406030204" charset="0"/>
                        <a:cs typeface="Cambria Math" panose="02040503050406030204" charset="0"/>
                      </a:rPr>
                      <m:t>𝑘</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2</m:t>
                    </m:r>
                  </m:oMath>
                </a14:m>
                <a:r>
                  <a:rPr kumimoji="1" lang="zh-CN" altLang="en-US" sz="1800" dirty="0">
                    <a:solidFill>
                      <a:schemeClr val="tx1"/>
                    </a:solidFill>
                    <a:latin typeface="Cambria Math" panose="02040503050406030204" charset="0"/>
                    <a:cs typeface="Cambria Math" panose="02040503050406030204" charset="0"/>
                  </a:rPr>
                  <a:t>和</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𝑛</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8</m:t>
                    </m:r>
                    <m:r>
                      <a:rPr kumimoji="1" lang="en-US" altLang="zh-CN" sz="1800" i="1" dirty="0">
                        <a:solidFill>
                          <a:schemeClr val="tx1"/>
                        </a:solidFill>
                        <a:latin typeface="Cambria Math" panose="02040503050406030204" charset="0"/>
                        <a:cs typeface="Cambria Math" panose="02040503050406030204" charset="0"/>
                      </a:rPr>
                      <m:t>𝑘</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6</m:t>
                    </m:r>
                  </m:oMath>
                </a14:m>
                <a:r>
                  <a:rPr kumimoji="1" lang="zh-CN" altLang="en-US" sz="1800" dirty="0">
                    <a:solidFill>
                      <a:schemeClr val="tx1"/>
                    </a:solidFill>
                    <a:latin typeface="Cambria Math" panose="02040503050406030204" charset="0"/>
                    <a:cs typeface="Cambria Math" panose="02040503050406030204" charset="0"/>
                  </a:rPr>
                  <a:t>在前</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𝑛</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2</m:t>
                    </m:r>
                  </m:oMath>
                </a14:m>
                <a:r>
                  <a:rPr kumimoji="1" lang="zh-CN" altLang="en-US" sz="1800" dirty="0">
                    <a:solidFill>
                      <a:schemeClr val="tx1"/>
                    </a:solidFill>
                    <a:latin typeface="Cambria Math" panose="02040503050406030204" charset="0"/>
                    <a:cs typeface="Cambria Math" panose="02040503050406030204" charset="0"/>
                  </a:rPr>
                  <a:t>行的构造与</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𝑛</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4</m:t>
                    </m:r>
                    <m:r>
                      <a:rPr kumimoji="1" lang="en-US" altLang="zh-CN" sz="1800" i="1" dirty="0">
                        <a:solidFill>
                          <a:schemeClr val="tx1"/>
                        </a:solidFill>
                        <a:latin typeface="Cambria Math" panose="02040503050406030204" charset="0"/>
                        <a:cs typeface="Cambria Math" panose="02040503050406030204" charset="0"/>
                      </a:rPr>
                      <m:t>𝑘</m:t>
                    </m:r>
                  </m:oMath>
                </a14:m>
                <a:r>
                  <a:rPr kumimoji="1" lang="zh-CN" altLang="en-US" sz="1800" dirty="0">
                    <a:solidFill>
                      <a:schemeClr val="tx1"/>
                    </a:solidFill>
                    <a:latin typeface="Cambria Math" panose="02040503050406030204" charset="0"/>
                    <a:cs typeface="Cambria Math" panose="02040503050406030204" charset="0"/>
                  </a:rPr>
                  <a:t>一致，</a:t>
                </a:r>
                <a:endParaRPr kumimoji="1" lang="zh-CN" altLang="en-US" sz="1800" dirty="0">
                  <a:solidFill>
                    <a:schemeClr val="tx1"/>
                  </a:solidFill>
                  <a:latin typeface="Cambria Math" panose="02040503050406030204" charset="0"/>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最后两行需要单独再构造一下。</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446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pic>
        <p:nvPicPr>
          <p:cNvPr id="13" name="图片 12" descr="1"/>
          <p:cNvPicPr>
            <a:picLocks noChangeAspect="1"/>
          </p:cNvPicPr>
          <p:nvPr/>
        </p:nvPicPr>
        <p:blipFill>
          <a:blip r:embed="rId5"/>
          <a:stretch>
            <a:fillRect/>
          </a:stretch>
        </p:blipFill>
        <p:spPr>
          <a:xfrm>
            <a:off x="7350125" y="2486660"/>
            <a:ext cx="4448175" cy="1104900"/>
          </a:xfrm>
          <a:prstGeom prst="rect">
            <a:avLst/>
          </a:prstGeom>
        </p:spPr>
      </p:pic>
      <p:pic>
        <p:nvPicPr>
          <p:cNvPr id="15" name="图片 14" descr="2"/>
          <p:cNvPicPr>
            <a:picLocks noChangeAspect="1"/>
          </p:cNvPicPr>
          <p:nvPr/>
        </p:nvPicPr>
        <p:blipFill>
          <a:blip r:embed="rId6"/>
          <a:stretch>
            <a:fillRect/>
          </a:stretch>
        </p:blipFill>
        <p:spPr>
          <a:xfrm>
            <a:off x="7094220" y="3841115"/>
            <a:ext cx="4619625" cy="2124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D. </a:t>
            </a:r>
            <a:r>
              <a:rPr kumimoji="1" lang="zh-CN" altLang="en-US" dirty="0"/>
              <a:t>Half Turns</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9240"/>
            <a:ext cx="10515600" cy="4324350"/>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endParaRPr kumimoji="1" lang="zh-CN" altLang="en-US" sz="2800" dirty="0">
              <a:solidFill>
                <a:schemeClr val="tx2"/>
              </a:solidFill>
            </a:endParaRPr>
          </a:p>
        </p:txBody>
      </p:sp>
      <p:pic>
        <p:nvPicPr>
          <p:cNvPr id="12" name="图片 11"/>
          <p:cNvPicPr>
            <a:picLocks noChangeAspect="1"/>
          </p:cNvPicPr>
          <p:nvPr/>
        </p:nvPicPr>
        <p:blipFill>
          <a:blip r:embed="rId3"/>
          <a:stretch>
            <a:fillRect/>
          </a:stretch>
        </p:blipFill>
        <p:spPr>
          <a:xfrm>
            <a:off x="8681286" y="460895"/>
            <a:ext cx="3069843" cy="343430"/>
          </a:xfrm>
          <a:prstGeom prst="rect">
            <a:avLst/>
          </a:prstGeom>
        </p:spPr>
      </p:pic>
      <p:pic>
        <p:nvPicPr>
          <p:cNvPr id="2" name="图片 1" descr="3"/>
          <p:cNvPicPr>
            <a:picLocks noChangeAspect="1"/>
          </p:cNvPicPr>
          <p:nvPr/>
        </p:nvPicPr>
        <p:blipFill>
          <a:blip r:embed="rId4"/>
          <a:stretch>
            <a:fillRect/>
          </a:stretch>
        </p:blipFill>
        <p:spPr>
          <a:xfrm>
            <a:off x="670560" y="1667510"/>
            <a:ext cx="5572125" cy="4381500"/>
          </a:xfrm>
          <a:prstGeom prst="rect">
            <a:avLst/>
          </a:prstGeom>
        </p:spPr>
      </p:pic>
      <p:pic>
        <p:nvPicPr>
          <p:cNvPr id="11" name="图片 10" descr="4"/>
          <p:cNvPicPr>
            <a:picLocks noChangeAspect="1"/>
          </p:cNvPicPr>
          <p:nvPr/>
        </p:nvPicPr>
        <p:blipFill>
          <a:blip r:embed="rId5"/>
          <a:stretch>
            <a:fillRect/>
          </a:stretch>
        </p:blipFill>
        <p:spPr>
          <a:xfrm>
            <a:off x="6112510" y="2405380"/>
            <a:ext cx="5638800" cy="2905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E. </a:t>
            </a:r>
            <a:r>
              <a:rPr kumimoji="1" lang="zh-CN" altLang="en-US" dirty="0">
                <a:sym typeface="+mn-ea"/>
              </a:rPr>
              <a:t>Longest Increasing Subsequence</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题意</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57969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sym typeface="+mn-ea"/>
                  </a:rPr>
                  <a:t>构造一个</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1</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2</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𝑛</m:t>
                    </m:r>
                  </m:oMath>
                </a14:m>
                <a:r>
                  <a:rPr kumimoji="1" lang="zh-CN" altLang="en-US" sz="1800" dirty="0">
                    <a:solidFill>
                      <a:schemeClr val="tx1"/>
                    </a:solidFill>
                    <a:latin typeface="Cambria Math" panose="02040503050406030204" charset="0"/>
                    <a:cs typeface="Cambria Math" panose="02040503050406030204" charset="0"/>
                    <a:sym typeface="+mn-ea"/>
                  </a:rPr>
                  <a:t>的排列，使其恰好有</a:t>
                </a:r>
                <a14:m>
                  <m:oMath xmlns:m="http://schemas.openxmlformats.org/officeDocument/2006/math">
                    <m:r>
                      <a:rPr lang="en-US" altLang="zh-CN" sz="1800" i="1" dirty="0">
                        <a:solidFill>
                          <a:schemeClr val="tx1"/>
                        </a:solidFill>
                        <a:latin typeface="Cambria Math" panose="02040503050406030204" charset="0"/>
                        <a:cs typeface="Cambria Math" panose="02040503050406030204" charset="0"/>
                        <a:sym typeface="+mn-ea"/>
                      </a:rPr>
                      <m:t>𝑚</m:t>
                    </m:r>
                  </m:oMath>
                </a14:m>
                <a:r>
                  <a:rPr lang="zh-CN" altLang="en-US" sz="1800" dirty="0">
                    <a:solidFill>
                      <a:schemeClr val="tx1"/>
                    </a:solidFill>
                    <a:latin typeface="Cambria Math" panose="02040503050406030204" charset="0"/>
                    <a:cs typeface="Cambria Math" panose="02040503050406030204" charset="0"/>
                    <a:sym typeface="+mn-ea"/>
                  </a:rPr>
                  <a:t>个不同的</a:t>
                </a:r>
                <a:r>
                  <a:rPr kumimoji="1" lang="zh-CN" altLang="en-US" sz="1800" dirty="0">
                    <a:solidFill>
                      <a:schemeClr val="tx1"/>
                    </a:solidFill>
                    <a:latin typeface="Cambria Math" panose="02040503050406030204" charset="0"/>
                    <a:cs typeface="Cambria Math" panose="02040503050406030204" charset="0"/>
                    <a:sym typeface="+mn-ea"/>
                  </a:rPr>
                  <a:t>最长上升子序列。</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lang="en-US" altLang="zh-CN" sz="1800" i="1" dirty="0">
                        <a:solidFill>
                          <a:schemeClr val="tx1"/>
                        </a:solidFill>
                        <a:latin typeface="Cambria Math" panose="02040503050406030204" charset="0"/>
                        <a:cs typeface="Cambria Math" panose="02040503050406030204" charset="0"/>
                        <a:sym typeface="+mn-ea"/>
                      </a:rPr>
                      <m:t>𝑚</m:t>
                    </m:r>
                    <m:r>
                      <a:rPr lang="en-US" altLang="zh-CN" sz="1800" i="1" dirty="0">
                        <a:solidFill>
                          <a:schemeClr val="tx1"/>
                        </a:solidFill>
                        <a:latin typeface="Cambria Math" panose="02040503050406030204" charset="0"/>
                        <a:cs typeface="Cambria Math" panose="02040503050406030204" charset="0"/>
                        <a:sym typeface="+mn-ea"/>
                      </a:rPr>
                      <m:t>≤</m:t>
                    </m:r>
                    <m:sSup>
                      <m:sSupPr>
                        <m:ctrlPr>
                          <a:rPr lang="en-US" altLang="zh-CN" sz="1800" i="1" dirty="0">
                            <a:solidFill>
                              <a:schemeClr val="tx1"/>
                            </a:solidFill>
                            <a:latin typeface="Cambria Math" panose="02040503050406030204" charset="0"/>
                            <a:cs typeface="Cambria Math" panose="02040503050406030204" charset="0"/>
                            <a:sym typeface="+mn-ea"/>
                          </a:rPr>
                        </m:ctrlPr>
                      </m:sSupPr>
                      <m:e>
                        <m:r>
                          <a:rPr lang="en-US" altLang="zh-CN" sz="1800" i="1" dirty="0">
                            <a:solidFill>
                              <a:schemeClr val="tx1"/>
                            </a:solidFill>
                            <a:latin typeface="Cambria Math" panose="02040503050406030204" charset="0"/>
                            <a:cs typeface="Cambria Math" panose="02040503050406030204" charset="0"/>
                            <a:sym typeface="+mn-ea"/>
                          </a:rPr>
                          <m:t>10</m:t>
                        </m:r>
                      </m:e>
                      <m:sup>
                        <m:r>
                          <a:rPr lang="en-US" altLang="zh-CN" sz="1800" i="1" dirty="0">
                            <a:solidFill>
                              <a:schemeClr val="tx1"/>
                            </a:solidFill>
                            <a:latin typeface="Cambria Math" panose="02040503050406030204" charset="0"/>
                            <a:cs typeface="Cambria Math" panose="02040503050406030204" charset="0"/>
                            <a:sym typeface="+mn-ea"/>
                          </a:rPr>
                          <m:t>9</m:t>
                        </m:r>
                      </m:sup>
                    </m:sSup>
                  </m:oMath>
                </a14:m>
                <a:r>
                  <a:rPr lang="zh-CN" altLang="en-US" sz="1800" dirty="0">
                    <a:solidFill>
                      <a:schemeClr val="tx1"/>
                    </a:solidFill>
                    <a:latin typeface="Cambria Math" panose="02040503050406030204" charset="0"/>
                    <a:cs typeface="Cambria Math" panose="02040503050406030204" charset="0"/>
                    <a:sym typeface="+mn-ea"/>
                  </a:rPr>
                  <a:t>，要求</a:t>
                </a:r>
                <a14:m>
                  <m:oMath xmlns:m="http://schemas.openxmlformats.org/officeDocument/2006/math">
                    <m:r>
                      <a:rPr lang="en-US" altLang="zh-CN" sz="1800" i="1" dirty="0">
                        <a:solidFill>
                          <a:schemeClr val="tx1"/>
                        </a:solidFill>
                        <a:latin typeface="Cambria Math" panose="02040503050406030204" charset="0"/>
                        <a:cs typeface="Cambria Math" panose="02040503050406030204" charset="0"/>
                        <a:sym typeface="+mn-ea"/>
                      </a:rPr>
                      <m:t>𝑛</m:t>
                    </m:r>
                    <m:r>
                      <a:rPr lang="en-US" altLang="zh-CN" sz="1800" i="1" dirty="0">
                        <a:solidFill>
                          <a:schemeClr val="tx1"/>
                        </a:solidFill>
                        <a:latin typeface="Cambria Math" panose="02040503050406030204" charset="0"/>
                        <a:cs typeface="Cambria Math" panose="02040503050406030204" charset="0"/>
                        <a:sym typeface="+mn-ea"/>
                      </a:rPr>
                      <m:t>≤</m:t>
                    </m:r>
                    <m:r>
                      <a:rPr lang="en-US" altLang="zh-CN" sz="1800" i="1" dirty="0">
                        <a:solidFill>
                          <a:schemeClr val="tx1"/>
                        </a:solidFill>
                        <a:latin typeface="Cambria Math" panose="02040503050406030204" charset="0"/>
                        <a:cs typeface="Cambria Math" panose="02040503050406030204" charset="0"/>
                        <a:sym typeface="+mn-ea"/>
                      </a:rPr>
                      <m:t>100</m:t>
                    </m:r>
                  </m:oMath>
                </a14:m>
                <a:r>
                  <a:rPr lang="zh-CN" altLang="en-US" sz="1800" dirty="0">
                    <a:solidFill>
                      <a:schemeClr val="tx1"/>
                    </a:solidFill>
                    <a:latin typeface="Cambria Math" panose="02040503050406030204" charset="0"/>
                    <a:cs typeface="Cambria Math" panose="02040503050406030204" charset="0"/>
                    <a:sym typeface="+mn-ea"/>
                  </a:rPr>
                  <a:t>。</a:t>
                </a:r>
                <a:endParaRPr kumimoji="1" lang="zh-CN" sz="1800" dirty="0">
                  <a:solidFill>
                    <a:schemeClr val="tx1"/>
                  </a:solidFill>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zh-CN"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Medium" pitchFamily="2" charset="-122"/>
                    <a:cs typeface="Cambria Math" panose="02040503050406030204" charset="0"/>
                    <a:sym typeface="+mn-ea"/>
                  </a:rPr>
                  <a:t>题设条件下一定有解。</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57969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E. </a:t>
            </a:r>
            <a:r>
              <a:rPr kumimoji="1" lang="zh-CN" altLang="en-US" dirty="0">
                <a:sym typeface="+mn-ea"/>
              </a:rPr>
              <a:t>Longest Increasing Subsequence</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57969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记</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𝑚</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的二进制表示为</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𝑏</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sub>
                    </m:sSub>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𝑏</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1</m:t>
                        </m:r>
                      </m:sub>
                    </m:s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𝑏</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0</m:t>
                        </m:r>
                      </m:sub>
                    </m:sSub>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，其中</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𝑏</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sub>
                    </m:s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1</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𝑏</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sub>
                    </m:s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0</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1</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先构造</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2</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1</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4</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3</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6</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5</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2</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2</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1</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，然后低到高依次考虑</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𝑚</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的二进制位。</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如果</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𝑏</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sub>
                    </m:s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1</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，就在第</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2</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个数之后插入一个大于</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2</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的数字</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𝑝</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sub>
                    </m:sSub>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，适当取值使得这些</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𝑝</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sub>
                    </m:sSub>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是递增的。</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这样原序列的</a:t>
                </a:r>
                <a:r>
                  <a:rPr kumimoji="1" lang="en-US" altLang="zh-CN" sz="1800" spc="0" dirty="0">
                    <a:solidFill>
                      <a:schemeClr val="tx1"/>
                    </a:solidFill>
                    <a:latin typeface="Cambria Math" panose="02040503050406030204" charset="0"/>
                    <a:ea typeface="HarmonyOS Sans SC Medium" pitchFamily="2" charset="-122"/>
                    <a:cs typeface="Cambria Math" panose="02040503050406030204" charset="0"/>
                    <a:sym typeface="+mn-ea"/>
                  </a:rPr>
                  <a:t>LIS</a:t>
                </a: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长度会是</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1</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，包含</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𝑝</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sub>
                    </m:s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&lt;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的上升序列长度可能不够。</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只需要紧接着每个</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𝑝</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sub>
                    </m:s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&lt;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再插入一些递增的数字，并重新调整每个</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𝑝</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sub>
                    </m:sSub>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的取值即可。</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容易发现</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𝑝</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sub>
                    </m:s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&lt;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𝑘</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后边需要插入的数字个数就是</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𝑚</m:t>
                    </m:r>
                  </m:oMath>
                </a14:m>
                <a:r>
                  <a:rPr kumimoji="1" lang="zh-CN" altLang="en-US" sz="1800" dirty="0">
                    <a:solidFill>
                      <a:schemeClr val="tx1"/>
                    </a:solidFill>
                    <a:latin typeface="Cambria Math" panose="02040503050406030204" charset="0"/>
                    <a:ea typeface="HarmonyOS Sans SC Medium" pitchFamily="2" charset="-122"/>
                    <a:cs typeface="Cambria Math" panose="02040503050406030204" charset="0"/>
                    <a:sym typeface="+mn-ea"/>
                  </a:rPr>
                  <a:t>的二进制表示下第</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𝑖</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位往上连续</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0</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的个数。</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这样构造出来的排列长度不超过</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3</m:t>
                    </m:r>
                    <m:d>
                      <m:dPr>
                        <m:begChr m:val="⌊"/>
                        <m:endChr m:val="⌋"/>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dPr>
                      <m:e>
                        <m:func>
                          <m:func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ctrlPr>
                          </m:funcPr>
                          <m:fName>
                            <m:sSub>
                              <m:sSubPr>
                                <m:ctrlPr>
                                  <a:rPr kumimoji="1" lang="en-US" altLang="zh-CN" sz="1800" spc="0" dirty="0">
                                    <a:solidFill>
                                      <a:schemeClr val="tx1"/>
                                    </a:solidFill>
                                    <a:latin typeface="Cambria Math" panose="02040503050406030204" charset="0"/>
                                    <a:ea typeface="HarmonyOS Sans SC Medium" pitchFamily="2" charset="-122"/>
                                    <a:cs typeface="Cambria Math" panose="02040503050406030204" charset="0"/>
                                    <a:sym typeface="+mn-ea"/>
                                  </a:rPr>
                                </m:ctrlPr>
                              </m:sSubPr>
                              <m:e>
                                <m:r>
                                  <m:rPr>
                                    <m:sty m:val="p"/>
                                  </m:rPr>
                                  <a:rPr kumimoji="1" lang="en-US" altLang="zh-CN" sz="1800" spc="0" dirty="0">
                                    <a:solidFill>
                                      <a:schemeClr val="tx1"/>
                                    </a:solidFill>
                                    <a:latin typeface="Cambria Math" panose="02040503050406030204" charset="0"/>
                                    <a:ea typeface="HarmonyOS Sans SC Medium" pitchFamily="2" charset="-122"/>
                                    <a:cs typeface="Cambria Math" panose="02040503050406030204" charset="0"/>
                                    <a:sym typeface="+mn-ea"/>
                                  </a:rPr>
                                  <m:t>log</m:t>
                                </m:r>
                              </m:e>
                              <m:sub>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2</m:t>
                                </m:r>
                              </m:sub>
                            </m:sSub>
                          </m:fName>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𝑚</m:t>
                            </m:r>
                          </m:e>
                        </m:func>
                      </m:e>
                    </m:d>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1</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579693"/>
                <a:ext cx="10515600" cy="3320602"/>
              </a:xfrm>
              <a:prstGeom prst="rect">
                <a:avLst/>
              </a:prstGeom>
              <a:blipFill rotWithShape="1">
                <a:blip r:embed="rId3"/>
                <a:stretch>
                  <a:fillRect t="-10" b="-424"/>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F. </a:t>
            </a:r>
            <a:r>
              <a:rPr kumimoji="1" lang="zh-CN" altLang="en-US" dirty="0">
                <a:sym typeface="+mn-ea"/>
              </a:rPr>
              <a:t>Matrix and GCD</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题意</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57969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给一个</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𝑛</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𝑚</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的矩阵，满足</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1</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2</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sym typeface="+mn-ea"/>
                      </a:rPr>
                      <m:t>𝑛𝑚</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都恰好出现一次，对所有连续子矩阵求最大公约数之和。</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𝑛</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𝑚</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1000</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57969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F. </a:t>
            </a:r>
            <a:r>
              <a:rPr kumimoji="1" lang="zh-CN" altLang="en-US" dirty="0">
                <a:sym typeface="+mn-ea"/>
              </a:rPr>
              <a:t>Matrix and GCD</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57969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对于每个</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𝑑</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𝑑</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𝑛𝑚</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，矩阵中所有</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𝑖</m:t>
                    </m:r>
                  </m:oMath>
                </a14:m>
                <a:r>
                  <a:rPr kumimoji="1" lang="zh-CN" altLang="en-US" sz="1800" dirty="0">
                    <a:solidFill>
                      <a:schemeClr val="tx1"/>
                    </a:solidFill>
                    <a:latin typeface="Cambria Math" panose="02040503050406030204" charset="0"/>
                    <a:cs typeface="Cambria Math" panose="02040503050406030204" charset="0"/>
                    <a:sym typeface="+mn-ea"/>
                  </a:rPr>
                  <a:t>的倍数看成</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1</m:t>
                    </m:r>
                  </m:oMath>
                </a14:m>
                <a:r>
                  <a:rPr kumimoji="1" lang="zh-CN" altLang="en-US" sz="1800" dirty="0">
                    <a:solidFill>
                      <a:schemeClr val="tx1"/>
                    </a:solidFill>
                    <a:latin typeface="Cambria Math" panose="02040503050406030204" charset="0"/>
                    <a:cs typeface="Cambria Math" panose="02040503050406030204" charset="0"/>
                    <a:sym typeface="+mn-ea"/>
                  </a:rPr>
                  <a:t>，其他数字看成</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0</m:t>
                    </m:r>
                  </m:oMath>
                </a14:m>
                <a:r>
                  <a:rPr kumimoji="1" lang="zh-CN" altLang="en-US" sz="1800" dirty="0">
                    <a:solidFill>
                      <a:schemeClr val="tx1"/>
                    </a:solidFill>
                    <a:sym typeface="+mn-ea"/>
                  </a:rPr>
                  <a:t>，计算全</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1</m:t>
                    </m:r>
                  </m:oMath>
                </a14:m>
                <a:r>
                  <a:rPr kumimoji="1" lang="zh-CN" altLang="en-US" sz="1800" dirty="0">
                    <a:solidFill>
                      <a:schemeClr val="tx1"/>
                    </a:solidFill>
                    <a:latin typeface="Cambria Math" panose="02040503050406030204" charset="0"/>
                    <a:cs typeface="Cambria Math" panose="02040503050406030204" charset="0"/>
                    <a:sym typeface="+mn-ea"/>
                  </a:rPr>
                  <a:t>子矩阵的个数</a:t>
                </a:r>
                <a14:m>
                  <m:oMath xmlns:m="http://schemas.openxmlformats.org/officeDocument/2006/math">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𝑔</m:t>
                        </m:r>
                      </m:e>
                      <m:sub>
                        <m:r>
                          <a:rPr kumimoji="1" lang="en-US" altLang="zh-CN" sz="1800" i="1" dirty="0">
                            <a:solidFill>
                              <a:schemeClr val="tx1"/>
                            </a:solidFill>
                            <a:latin typeface="Cambria Math" panose="02040503050406030204" charset="0"/>
                            <a:cs typeface="Cambria Math" panose="02040503050406030204" charset="0"/>
                            <a:sym typeface="+mn-ea"/>
                          </a:rPr>
                          <m:t>𝑑</m:t>
                        </m:r>
                      </m:sub>
                    </m:sSub>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cs typeface="Cambria Math" panose="02040503050406030204" charset="0"/>
                    <a:sym typeface="+mn-ea"/>
                  </a:rPr>
                  <a:t>求解全</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1</m:t>
                    </m:r>
                  </m:oMath>
                </a14:m>
                <a:r>
                  <a:rPr kumimoji="1" lang="zh-CN" altLang="en-US" sz="1800" dirty="0">
                    <a:solidFill>
                      <a:schemeClr val="tx1"/>
                    </a:solidFill>
                    <a:latin typeface="Cambria Math" panose="02040503050406030204" charset="0"/>
                    <a:cs typeface="Cambria Math" panose="02040503050406030204" charset="0"/>
                    <a:sym typeface="+mn-ea"/>
                  </a:rPr>
                  <a:t>子矩阵是一个经典问题，可以做到只遍历所有</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1</m:t>
                    </m:r>
                  </m:oMath>
                </a14:m>
                <a:r>
                  <a:rPr kumimoji="1" lang="zh-CN" altLang="en-US" sz="1800" dirty="0">
                    <a:solidFill>
                      <a:schemeClr val="tx1"/>
                    </a:solidFill>
                    <a:latin typeface="Cambria Math" panose="02040503050406030204" charset="0"/>
                    <a:cs typeface="Cambria Math" panose="02040503050406030204" charset="0"/>
                    <a:sym typeface="+mn-ea"/>
                  </a:rPr>
                  <a:t>的位置进行求解，</a:t>
                </a:r>
                <a:r>
                  <a:rPr kumimoji="1" lang="zh-CN" altLang="en-US" sz="1800" dirty="0">
                    <a:solidFill>
                      <a:schemeClr val="tx1"/>
                    </a:solidFill>
                    <a:latin typeface="Cambria Math" panose="02040503050406030204" charset="0"/>
                    <a:cs typeface="Cambria Math" panose="02040503050406030204" charset="0"/>
                    <a:sym typeface="+mn-ea"/>
                  </a:rPr>
                  <a:t>总共</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𝑛𝑚</m:t>
                    </m:r>
                  </m:oMath>
                </a14:m>
                <a:r>
                  <a:rPr kumimoji="1" lang="zh-CN" altLang="en-US" sz="1800" dirty="0">
                    <a:solidFill>
                      <a:schemeClr val="tx1"/>
                    </a:solidFill>
                    <a:latin typeface="Cambria Math" panose="02040503050406030204" charset="0"/>
                    <a:cs typeface="Cambria Math" panose="02040503050406030204" charset="0"/>
                    <a:sym typeface="+mn-ea"/>
                  </a:rPr>
                  <a:t>次求解的时间复杂度是</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nary>
                      <m:naryPr>
                        <m:chr m:val="∑"/>
                        <m:limLoc m:val="undOvr"/>
                        <m:ctrlPr>
                          <a:rPr kumimoji="1" lang="en-US" altLang="zh-CN" sz="1800" i="1" dirty="0">
                            <a:solidFill>
                              <a:schemeClr val="tx1"/>
                            </a:solidFill>
                            <a:latin typeface="Cambria Math" panose="02040503050406030204" charset="0"/>
                            <a:cs typeface="Cambria Math" panose="02040503050406030204" charset="0"/>
                            <a:sym typeface="+mn-ea"/>
                          </a:rPr>
                        </m:ctrlPr>
                      </m:naryPr>
                      <m:sub>
                        <m:r>
                          <a:rPr kumimoji="1" lang="en-US" altLang="zh-CN" sz="1800" i="1" dirty="0">
                            <a:solidFill>
                              <a:schemeClr val="tx1"/>
                            </a:solidFill>
                            <a:latin typeface="Cambria Math" panose="02040503050406030204" charset="0"/>
                            <a:cs typeface="Cambria Math" panose="02040503050406030204" charset="0"/>
                            <a:sym typeface="+mn-ea"/>
                          </a:rPr>
                          <m:t>𝑑</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sub>
                      <m:sup>
                        <m:r>
                          <a:rPr kumimoji="1" lang="en-US" altLang="zh-CN" sz="1800" i="1" dirty="0">
                            <a:solidFill>
                              <a:schemeClr val="tx1"/>
                            </a:solidFill>
                            <a:latin typeface="Cambria Math" panose="02040503050406030204" charset="0"/>
                            <a:cs typeface="Cambria Math" panose="02040503050406030204" charset="0"/>
                            <a:sym typeface="+mn-ea"/>
                          </a:rPr>
                          <m:t>𝑛𝑚</m:t>
                        </m:r>
                      </m:sup>
                      <m:e>
                        <m:f>
                          <m:fPr>
                            <m:type m:val="lin"/>
                            <m:ctrlPr>
                              <a:rPr kumimoji="1" lang="en-US" altLang="zh-CN" sz="1800" i="1" dirty="0">
                                <a:solidFill>
                                  <a:schemeClr val="tx1"/>
                                </a:solidFill>
                                <a:latin typeface="Cambria Math" panose="02040503050406030204" charset="0"/>
                                <a:cs typeface="Cambria Math" panose="02040503050406030204" charset="0"/>
                                <a:sym typeface="+mn-ea"/>
                              </a:rPr>
                            </m:ctrlPr>
                          </m:fPr>
                          <m:num>
                            <m:r>
                              <a:rPr kumimoji="1" lang="en-US" altLang="zh-CN" sz="1800" i="1" dirty="0">
                                <a:solidFill>
                                  <a:schemeClr val="tx1"/>
                                </a:solidFill>
                                <a:latin typeface="Cambria Math" panose="02040503050406030204" charset="0"/>
                                <a:cs typeface="Cambria Math" panose="02040503050406030204" charset="0"/>
                                <a:sym typeface="+mn-ea"/>
                              </a:rPr>
                              <m:t>𝑛𝑚</m:t>
                            </m:r>
                          </m:num>
                          <m:den>
                            <m:r>
                              <a:rPr kumimoji="1" lang="en-US" altLang="zh-CN" sz="1800" i="1" dirty="0">
                                <a:solidFill>
                                  <a:schemeClr val="tx1"/>
                                </a:solidFill>
                                <a:latin typeface="Cambria Math" panose="02040503050406030204" charset="0"/>
                                <a:cs typeface="Cambria Math" panose="02040503050406030204" charset="0"/>
                                <a:sym typeface="+mn-ea"/>
                              </a:rPr>
                              <m:t>𝑑</m:t>
                            </m:r>
                          </m:den>
                        </m:f>
                      </m:e>
                    </m:nary>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𝑛𝑚</m:t>
                    </m:r>
                    <m:func>
                      <m:funcPr>
                        <m:ctrlPr>
                          <a:rPr kumimoji="1" lang="en-US" altLang="zh-CN" sz="1800" dirty="0">
                            <a:solidFill>
                              <a:schemeClr val="tx1"/>
                            </a:solidFill>
                            <a:latin typeface="Cambria Math" panose="02040503050406030204" charset="0"/>
                            <a:cs typeface="Cambria Math" panose="02040503050406030204" charset="0"/>
                            <a:sym typeface="+mn-ea"/>
                          </a:rPr>
                        </m:ctrlPr>
                      </m:funcPr>
                      <m:fName>
                        <m:r>
                          <m:rPr>
                            <m:sty m:val="p"/>
                          </m:rPr>
                          <a:rPr kumimoji="1" lang="en-US" altLang="zh-CN" sz="1800" dirty="0">
                            <a:solidFill>
                              <a:schemeClr val="tx1"/>
                            </a:solidFill>
                            <a:latin typeface="Cambria Math" panose="02040503050406030204" charset="0"/>
                            <a:cs typeface="Cambria Math" panose="02040503050406030204" charset="0"/>
                            <a:sym typeface="+mn-ea"/>
                          </a:rPr>
                          <m:t>log</m:t>
                        </m:r>
                      </m:fName>
                      <m:e>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𝑛𝑚</m:t>
                        </m:r>
                        <m:r>
                          <a:rPr kumimoji="1" lang="en-US" altLang="zh-CN" sz="1800" i="1" dirty="0">
                            <a:solidFill>
                              <a:schemeClr val="tx1"/>
                            </a:solidFill>
                            <a:latin typeface="Cambria Math" panose="02040503050406030204" charset="0"/>
                            <a:cs typeface="Cambria Math" panose="02040503050406030204" charset="0"/>
                            <a:sym typeface="+mn-ea"/>
                          </a:rPr>
                          <m:t>)</m:t>
                        </m:r>
                      </m:e>
                    </m:func>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sym typeface="+mn-ea"/>
                  </a:rPr>
                  <a:t>。</a:t>
                </a: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cs typeface="Cambria Math" panose="02040503050406030204" charset="0"/>
                    <a:sym typeface="+mn-ea"/>
                  </a:rPr>
                  <a:t>现在</a:t>
                </a:r>
                <a14:m>
                  <m:oMath xmlns:m="http://schemas.openxmlformats.org/officeDocument/2006/math">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𝑔</m:t>
                        </m:r>
                      </m:e>
                      <m:sub>
                        <m:r>
                          <a:rPr kumimoji="1" lang="en-US" altLang="zh-CN" sz="1800" i="1" dirty="0">
                            <a:solidFill>
                              <a:schemeClr val="tx1"/>
                            </a:solidFill>
                            <a:latin typeface="Cambria Math" panose="02040503050406030204" charset="0"/>
                            <a:cs typeface="Cambria Math" panose="02040503050406030204" charset="0"/>
                            <a:sym typeface="+mn-ea"/>
                          </a:rPr>
                          <m:t>𝑑</m:t>
                        </m:r>
                      </m:sub>
                    </m:sSub>
                  </m:oMath>
                </a14:m>
                <a:r>
                  <a:rPr kumimoji="1" lang="zh-CN" altLang="en-US" sz="1800" dirty="0">
                    <a:solidFill>
                      <a:schemeClr val="tx1"/>
                    </a:solidFill>
                    <a:latin typeface="Cambria Math" panose="02040503050406030204" charset="0"/>
                    <a:cs typeface="Cambria Math" panose="02040503050406030204" charset="0"/>
                    <a:sym typeface="+mn-ea"/>
                  </a:rPr>
                  <a:t>是满足</a:t>
                </a:r>
                <a:r>
                  <a:rPr kumimoji="1" lang="en-US" altLang="zh-CN" sz="1800" dirty="0">
                    <a:solidFill>
                      <a:schemeClr val="tx1"/>
                    </a:solidFill>
                    <a:latin typeface="Cambria Math" panose="02040503050406030204" charset="0"/>
                    <a:cs typeface="Cambria Math" panose="02040503050406030204" charset="0"/>
                    <a:sym typeface="+mn-ea"/>
                  </a:rPr>
                  <a:t>GCD</a:t>
                </a:r>
                <a:r>
                  <a:rPr kumimoji="1" lang="zh-CN" altLang="en-US" sz="1800" dirty="0">
                    <a:solidFill>
                      <a:schemeClr val="tx1"/>
                    </a:solidFill>
                    <a:latin typeface="Cambria Math" panose="02040503050406030204" charset="0"/>
                    <a:cs typeface="Cambria Math" panose="02040503050406030204" charset="0"/>
                    <a:sym typeface="+mn-ea"/>
                  </a:rPr>
                  <a:t>是</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𝑑</m:t>
                    </m:r>
                  </m:oMath>
                </a14:m>
                <a:r>
                  <a:rPr kumimoji="1" lang="zh-CN" altLang="en-US" sz="1800" dirty="0">
                    <a:solidFill>
                      <a:schemeClr val="tx1"/>
                    </a:solidFill>
                    <a:latin typeface="Cambria Math" panose="02040503050406030204" charset="0"/>
                    <a:cs typeface="Cambria Math" panose="02040503050406030204" charset="0"/>
                    <a:sym typeface="+mn-ea"/>
                  </a:rPr>
                  <a:t>的倍数的子矩阵个数，记</a:t>
                </a:r>
                <a14:m>
                  <m:oMath xmlns:m="http://schemas.openxmlformats.org/officeDocument/2006/math">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𝑓</m:t>
                        </m:r>
                      </m:e>
                      <m:sub>
                        <m:r>
                          <a:rPr kumimoji="1" lang="en-US" altLang="zh-CN" sz="1800" i="1" dirty="0">
                            <a:solidFill>
                              <a:schemeClr val="tx1"/>
                            </a:solidFill>
                            <a:latin typeface="Cambria Math" panose="02040503050406030204" charset="0"/>
                            <a:cs typeface="Cambria Math" panose="02040503050406030204" charset="0"/>
                            <a:sym typeface="+mn-ea"/>
                          </a:rPr>
                          <m:t>𝑑</m:t>
                        </m:r>
                      </m:sub>
                    </m:sSub>
                  </m:oMath>
                </a14:m>
                <a:r>
                  <a:rPr kumimoji="1" lang="zh-CN" altLang="en-US" sz="1800" dirty="0">
                    <a:solidFill>
                      <a:schemeClr val="tx1"/>
                    </a:solidFill>
                    <a:latin typeface="Cambria Math" panose="02040503050406030204" charset="0"/>
                    <a:cs typeface="Cambria Math" panose="02040503050406030204" charset="0"/>
                    <a:sym typeface="+mn-ea"/>
                  </a:rPr>
                  <a:t>为</a:t>
                </a:r>
                <a:r>
                  <a:rPr kumimoji="1" lang="en-US" altLang="zh-CN" sz="1800" dirty="0">
                    <a:solidFill>
                      <a:schemeClr val="tx1"/>
                    </a:solidFill>
                    <a:latin typeface="Cambria Math" panose="02040503050406030204" charset="0"/>
                    <a:cs typeface="Cambria Math" panose="02040503050406030204" charset="0"/>
                    <a:sym typeface="+mn-ea"/>
                  </a:rPr>
                  <a:t>GCD</a:t>
                </a:r>
                <a:r>
                  <a:rPr kumimoji="1" lang="zh-CN" altLang="en-US" sz="1800" dirty="0">
                    <a:solidFill>
                      <a:schemeClr val="tx1"/>
                    </a:solidFill>
                    <a:latin typeface="Cambria Math" panose="02040503050406030204" charset="0"/>
                    <a:cs typeface="Cambria Math" panose="02040503050406030204" charset="0"/>
                    <a:sym typeface="+mn-ea"/>
                  </a:rPr>
                  <a:t>恰好是</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𝑑</m:t>
                    </m:r>
                  </m:oMath>
                </a14:m>
                <a:r>
                  <a:rPr kumimoji="1" lang="zh-CN" altLang="en-US" sz="1800" dirty="0">
                    <a:solidFill>
                      <a:schemeClr val="tx1"/>
                    </a:solidFill>
                    <a:latin typeface="Cambria Math" panose="02040503050406030204" charset="0"/>
                    <a:cs typeface="Cambria Math" panose="02040503050406030204" charset="0"/>
                    <a:sym typeface="+mn-ea"/>
                  </a:rPr>
                  <a:t>的子矩阵个数，那么有</a:t>
                </a:r>
                <a14:m>
                  <m:oMath xmlns:m="http://schemas.openxmlformats.org/officeDocument/2006/math">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𝑔</m:t>
                        </m:r>
                      </m:e>
                      <m:sub>
                        <m:r>
                          <a:rPr kumimoji="1" lang="en-US" altLang="zh-CN" sz="1800" i="1" dirty="0">
                            <a:solidFill>
                              <a:schemeClr val="tx1"/>
                            </a:solidFill>
                            <a:latin typeface="Cambria Math" panose="02040503050406030204" charset="0"/>
                            <a:cs typeface="Cambria Math" panose="02040503050406030204" charset="0"/>
                            <a:sym typeface="+mn-ea"/>
                          </a:rPr>
                          <m:t>𝑑</m:t>
                        </m:r>
                      </m:sub>
                    </m:sSub>
                    <m:r>
                      <a:rPr kumimoji="1" lang="en-US" altLang="zh-CN" sz="1800" i="1" dirty="0">
                        <a:solidFill>
                          <a:schemeClr val="tx1"/>
                        </a:solidFill>
                        <a:latin typeface="Cambria Math" panose="02040503050406030204" charset="0"/>
                        <a:cs typeface="Cambria Math" panose="02040503050406030204" charset="0"/>
                        <a:sym typeface="+mn-ea"/>
                      </a:rPr>
                      <m:t>=</m:t>
                    </m:r>
                    <m:nary>
                      <m:naryPr>
                        <m:chr m:val="∑"/>
                        <m:limLoc m:val="undOvr"/>
                        <m:supHide m:val="on"/>
                        <m:ctrlPr>
                          <a:rPr kumimoji="1" lang="en-US" altLang="zh-CN" sz="1800" i="1" dirty="0">
                            <a:solidFill>
                              <a:schemeClr val="tx1"/>
                            </a:solidFill>
                            <a:latin typeface="Cambria Math" panose="02040503050406030204" charset="0"/>
                            <a:cs typeface="Cambria Math" panose="02040503050406030204" charset="0"/>
                            <a:sym typeface="+mn-ea"/>
                          </a:rPr>
                        </m:ctrlPr>
                      </m:naryPr>
                      <m:sub>
                        <m:r>
                          <a:rPr kumimoji="1" lang="en-US" altLang="zh-CN" sz="1800" i="1" dirty="0">
                            <a:solidFill>
                              <a:schemeClr val="tx1"/>
                            </a:solidFill>
                            <a:latin typeface="Cambria Math" panose="02040503050406030204" charset="0"/>
                            <a:cs typeface="Cambria Math" panose="02040503050406030204" charset="0"/>
                            <a:sym typeface="+mn-ea"/>
                          </a:rPr>
                          <m:t>𝑑</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𝑒</m:t>
                        </m:r>
                      </m:sub>
                      <m:sup/>
                      <m:e>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𝑓</m:t>
                            </m:r>
                          </m:e>
                          <m:sub>
                            <m:r>
                              <a:rPr kumimoji="1" lang="en-US" altLang="zh-CN" sz="1800" i="1" dirty="0">
                                <a:solidFill>
                                  <a:schemeClr val="tx1"/>
                                </a:solidFill>
                                <a:latin typeface="Cambria Math" panose="02040503050406030204" charset="0"/>
                                <a:cs typeface="Cambria Math" panose="02040503050406030204" charset="0"/>
                                <a:sym typeface="+mn-ea"/>
                              </a:rPr>
                              <m:t>𝑒</m:t>
                            </m:r>
                          </m:sub>
                        </m:sSub>
                      </m:e>
                    </m:nary>
                  </m:oMath>
                </a14:m>
                <a:r>
                  <a:rPr kumimoji="1" lang="zh-CN" altLang="en-US" sz="1800" dirty="0">
                    <a:solidFill>
                      <a:schemeClr val="tx1"/>
                    </a:solidFill>
                    <a:latin typeface="Cambria Math" panose="02040503050406030204" charset="0"/>
                    <a:cs typeface="Cambria Math" panose="02040503050406030204" charset="0"/>
                    <a:sym typeface="+mn-ea"/>
                  </a:rPr>
                  <a:t>，通过</a:t>
                </a:r>
                <a:r>
                  <a:rPr kumimoji="1" lang="zh-CN" altLang="en-US" sz="1800" dirty="0">
                    <a:solidFill>
                      <a:schemeClr val="tx1"/>
                    </a:solidFill>
                    <a:latin typeface="Cambria Math" panose="02040503050406030204" charset="0"/>
                    <a:cs typeface="Cambria Math" panose="02040503050406030204" charset="0"/>
                    <a:sym typeface="+mn-ea"/>
                  </a:rPr>
                  <a:t>容斥或者</a:t>
                </a:r>
                <a:r>
                  <a:rPr kumimoji="1" lang="zh-CN" altLang="en-US" sz="1800" dirty="0">
                    <a:solidFill>
                      <a:schemeClr val="tx1"/>
                    </a:solidFill>
                    <a:latin typeface="Cambria Math" panose="02040503050406030204" charset="0"/>
                    <a:cs typeface="Cambria Math" panose="02040503050406030204" charset="0"/>
                    <a:sym typeface="+mn-ea"/>
                  </a:rPr>
                  <a:t>莫比乌斯反演可以在时间复杂度</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𝑛𝑚</m:t>
                    </m:r>
                    <m:func>
                      <m:funcPr>
                        <m:ctrlPr>
                          <a:rPr kumimoji="1" lang="en-US" altLang="zh-CN" sz="1800" dirty="0">
                            <a:solidFill>
                              <a:schemeClr val="tx1"/>
                            </a:solidFill>
                            <a:latin typeface="Cambria Math" panose="02040503050406030204" charset="0"/>
                            <a:cs typeface="Cambria Math" panose="02040503050406030204" charset="0"/>
                            <a:sym typeface="+mn-ea"/>
                          </a:rPr>
                        </m:ctrlPr>
                      </m:funcPr>
                      <m:fName>
                        <m:r>
                          <m:rPr>
                            <m:sty m:val="p"/>
                          </m:rPr>
                          <a:rPr kumimoji="1" lang="en-US" altLang="zh-CN" sz="1800" dirty="0">
                            <a:solidFill>
                              <a:schemeClr val="tx1"/>
                            </a:solidFill>
                            <a:latin typeface="Cambria Math" panose="02040503050406030204" charset="0"/>
                            <a:cs typeface="Cambria Math" panose="02040503050406030204" charset="0"/>
                            <a:sym typeface="+mn-ea"/>
                          </a:rPr>
                          <m:t>log</m:t>
                        </m:r>
                      </m:fName>
                      <m:e>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𝑛𝑚</m:t>
                        </m:r>
                        <m:r>
                          <a:rPr kumimoji="1" lang="en-US" altLang="zh-CN" sz="1800" i="1" dirty="0">
                            <a:solidFill>
                              <a:schemeClr val="tx1"/>
                            </a:solidFill>
                            <a:latin typeface="Cambria Math" panose="02040503050406030204" charset="0"/>
                            <a:cs typeface="Cambria Math" panose="02040503050406030204" charset="0"/>
                            <a:sym typeface="+mn-ea"/>
                          </a:rPr>
                          <m:t>)</m:t>
                        </m:r>
                      </m:e>
                    </m:func>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下计算出所有</a:t>
                </a:r>
                <a14:m>
                  <m:oMath xmlns:m="http://schemas.openxmlformats.org/officeDocument/2006/math">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𝑓</m:t>
                        </m:r>
                      </m:e>
                      <m:sub>
                        <m:r>
                          <a:rPr kumimoji="1" lang="en-US" altLang="zh-CN" sz="1800" i="1" dirty="0">
                            <a:solidFill>
                              <a:schemeClr val="tx1"/>
                            </a:solidFill>
                            <a:latin typeface="Cambria Math" panose="02040503050406030204" charset="0"/>
                            <a:cs typeface="Cambria Math" panose="02040503050406030204" charset="0"/>
                            <a:sym typeface="+mn-ea"/>
                          </a:rPr>
                          <m:t>𝑑</m:t>
                        </m:r>
                      </m:sub>
                    </m:sSub>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57969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G. Magic Spells</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题意</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57969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给定</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𝑘</m:t>
                    </m:r>
                  </m:oMath>
                </a14:m>
                <a:r>
                  <a:rPr kumimoji="1" lang="zh-CN" altLang="en-US" sz="1800" dirty="0">
                    <a:solidFill>
                      <a:schemeClr val="tx1"/>
                    </a:solidFill>
                    <a:latin typeface="Cambria Math" panose="02040503050406030204" charset="0"/>
                    <a:cs typeface="Cambria Math" panose="02040503050406030204" charset="0"/>
                    <a:sym typeface="+mn-ea"/>
                  </a:rPr>
                  <a:t>个字符串</a:t>
                </a:r>
                <a14:m>
                  <m:oMath xmlns:m="http://schemas.openxmlformats.org/officeDocument/2006/math">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𝑆</m:t>
                        </m:r>
                      </m:e>
                      <m:sub>
                        <m:r>
                          <a:rPr kumimoji="1" lang="en-US" altLang="zh-CN" sz="1800" i="1" dirty="0">
                            <a:solidFill>
                              <a:schemeClr val="tx1"/>
                            </a:solidFill>
                            <a:latin typeface="Cambria Math" panose="02040503050406030204" charset="0"/>
                            <a:cs typeface="Cambria Math" panose="02040503050406030204" charset="0"/>
                            <a:sym typeface="+mn-ea"/>
                          </a:rPr>
                          <m:t>1</m:t>
                        </m:r>
                      </m:sub>
                    </m:sSub>
                    <m:r>
                      <a:rPr kumimoji="1" lang="en-US" altLang="zh-CN" sz="1800" i="1" dirty="0">
                        <a:solidFill>
                          <a:schemeClr val="tx1"/>
                        </a:solidFill>
                        <a:latin typeface="Cambria Math" panose="02040503050406030204" charset="0"/>
                        <a:cs typeface="Cambria Math" panose="02040503050406030204" charset="0"/>
                        <a:sym typeface="+mn-ea"/>
                      </a:rPr>
                      <m:t>,</m:t>
                    </m:r>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𝑆</m:t>
                        </m:r>
                      </m:e>
                      <m:sub>
                        <m:r>
                          <a:rPr kumimoji="1" lang="en-US" altLang="zh-CN" sz="1800" i="1" dirty="0">
                            <a:solidFill>
                              <a:schemeClr val="tx1"/>
                            </a:solidFill>
                            <a:latin typeface="Cambria Math" panose="02040503050406030204" charset="0"/>
                            <a:cs typeface="Cambria Math" panose="02040503050406030204" charset="0"/>
                            <a:sym typeface="+mn-ea"/>
                          </a:rPr>
                          <m:t>2</m:t>
                        </m:r>
                      </m:sub>
                    </m:sSub>
                    <m:r>
                      <a:rPr kumimoji="1" lang="en-US" altLang="zh-CN" sz="1800" i="1" dirty="0">
                        <a:solidFill>
                          <a:schemeClr val="tx1"/>
                        </a:solidFill>
                        <a:latin typeface="Cambria Math" panose="02040503050406030204" charset="0"/>
                        <a:cs typeface="Cambria Math" panose="02040503050406030204" charset="0"/>
                        <a:sym typeface="+mn-ea"/>
                      </a:rPr>
                      <m:t>,...,</m:t>
                    </m:r>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𝑆</m:t>
                        </m:r>
                      </m:e>
                      <m:sub>
                        <m:r>
                          <a:rPr kumimoji="1" lang="en-US" altLang="zh-CN" sz="1800" i="1" dirty="0">
                            <a:solidFill>
                              <a:schemeClr val="tx1"/>
                            </a:solidFill>
                            <a:latin typeface="Cambria Math" panose="02040503050406030204" charset="0"/>
                            <a:cs typeface="Cambria Math" panose="02040503050406030204" charset="0"/>
                            <a:sym typeface="+mn-ea"/>
                          </a:rPr>
                          <m:t>𝑘</m:t>
                        </m:r>
                      </m:sub>
                    </m:sSub>
                  </m:oMath>
                </a14:m>
                <a:r>
                  <a:rPr kumimoji="1" lang="zh-CN" altLang="en-US" sz="1800" dirty="0">
                    <a:solidFill>
                      <a:schemeClr val="tx1"/>
                    </a:solidFill>
                    <a:latin typeface="Cambria Math" panose="02040503050406030204" charset="0"/>
                    <a:cs typeface="Cambria Math" panose="02040503050406030204" charset="0"/>
                    <a:sym typeface="+mn-ea"/>
                  </a:rPr>
                  <a:t>，求有多少个本质不同的</a:t>
                </a:r>
                <a:r>
                  <a:rPr kumimoji="1" lang="zh-CN" altLang="en-US" sz="1800" dirty="0">
                    <a:solidFill>
                      <a:schemeClr val="tx1"/>
                    </a:solidFill>
                    <a:sym typeface="+mn-ea"/>
                  </a:rPr>
                  <a:t>公共回文子串。</a:t>
                </a: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𝑘</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5</m:t>
                    </m:r>
                  </m:oMath>
                </a14:m>
                <a:r>
                  <a:rPr kumimoji="1" lang="zh-CN" altLang="en-US" sz="1800" dirty="0">
                    <a:solidFill>
                      <a:schemeClr val="tx1"/>
                    </a:solidFill>
                    <a:latin typeface="Cambria Math" panose="02040503050406030204" charset="0"/>
                    <a:cs typeface="Cambria Math" panose="02040503050406030204" charset="0"/>
                    <a:sym typeface="+mn-ea"/>
                  </a:rPr>
                  <a:t>，</a:t>
                </a:r>
                <a14:m>
                  <m:oMath xmlns:m="http://schemas.openxmlformats.org/officeDocument/2006/math">
                    <m:nary>
                      <m:naryPr>
                        <m:chr m:val="∑"/>
                        <m:limLoc m:val="undOvr"/>
                        <m:ctrlPr>
                          <a:rPr kumimoji="1" lang="zh-CN" altLang="en-US" sz="1800" i="1" dirty="0">
                            <a:solidFill>
                              <a:schemeClr val="tx1"/>
                            </a:solidFill>
                            <a:latin typeface="Cambria Math" panose="02040503050406030204" charset="0"/>
                            <a:cs typeface="Cambria Math" panose="02040503050406030204" charset="0"/>
                            <a:sym typeface="+mn-ea"/>
                          </a:rPr>
                        </m:ctrlPr>
                      </m:naryPr>
                      <m:sub>
                        <m:r>
                          <a:rPr kumimoji="1" lang="en-US" altLang="zh-CN" sz="1800" i="1" dirty="0">
                            <a:solidFill>
                              <a:schemeClr val="tx1"/>
                            </a:solidFill>
                            <a:latin typeface="Cambria Math" panose="02040503050406030204" charset="0"/>
                            <a:cs typeface="Cambria Math" panose="02040503050406030204" charset="0"/>
                            <a:sym typeface="+mn-ea"/>
                          </a:rPr>
                          <m:t>𝑖</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sub>
                      <m:sup>
                        <m:r>
                          <a:rPr kumimoji="1" lang="en-US" altLang="zh-CN" sz="1800" i="1" dirty="0">
                            <a:solidFill>
                              <a:schemeClr val="tx1"/>
                            </a:solidFill>
                            <a:latin typeface="Cambria Math" panose="02040503050406030204" charset="0"/>
                            <a:cs typeface="Cambria Math" panose="02040503050406030204" charset="0"/>
                            <a:sym typeface="+mn-ea"/>
                          </a:rPr>
                          <m:t>𝑘</m:t>
                        </m:r>
                      </m:sup>
                      <m:e>
                        <m:r>
                          <a:rPr kumimoji="1" lang="en-US" altLang="zh-CN" sz="1800" i="1" dirty="0">
                            <a:solidFill>
                              <a:schemeClr val="tx1"/>
                            </a:solidFill>
                            <a:latin typeface="Cambria Math" panose="02040503050406030204" charset="0"/>
                            <a:cs typeface="Cambria Math" panose="02040503050406030204" charset="0"/>
                            <a:sym typeface="+mn-ea"/>
                          </a:rPr>
                          <m:t>|</m:t>
                        </m:r>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𝑆</m:t>
                            </m:r>
                          </m:e>
                          <m:sub>
                            <m:r>
                              <a:rPr kumimoji="1" lang="en-US" altLang="zh-CN" sz="1800" i="1" dirty="0">
                                <a:solidFill>
                                  <a:schemeClr val="tx1"/>
                                </a:solidFill>
                                <a:latin typeface="Cambria Math" panose="02040503050406030204" charset="0"/>
                                <a:cs typeface="Cambria Math" panose="02040503050406030204" charset="0"/>
                                <a:sym typeface="+mn-ea"/>
                              </a:rPr>
                              <m:t>𝑖</m:t>
                            </m:r>
                          </m:sub>
                        </m:sSub>
                        <m:r>
                          <a:rPr kumimoji="1" lang="en-US" altLang="zh-CN" sz="1800" i="1" dirty="0">
                            <a:solidFill>
                              <a:schemeClr val="tx1"/>
                            </a:solidFill>
                            <a:latin typeface="Cambria Math" panose="02040503050406030204" charset="0"/>
                            <a:cs typeface="Cambria Math" panose="02040503050406030204" charset="0"/>
                            <a:sym typeface="+mn-ea"/>
                          </a:rPr>
                          <m:t>|</m:t>
                        </m:r>
                      </m:e>
                    </m:nary>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3</m:t>
                    </m:r>
                    <m:r>
                      <a:rPr kumimoji="1" lang="en-US" altLang="zh-CN" sz="1800" i="1" dirty="0">
                        <a:solidFill>
                          <a:schemeClr val="tx1"/>
                        </a:solidFill>
                        <a:latin typeface="Cambria Math" panose="02040503050406030204" charset="0"/>
                        <a:cs typeface="Cambria Math" panose="02040503050406030204" charset="0"/>
                        <a:sym typeface="+mn-ea"/>
                      </a:rPr>
                      <m:t>×</m:t>
                    </m:r>
                    <m:sSup>
                      <m:sSupPr>
                        <m:ctrlPr>
                          <a:rPr kumimoji="1" lang="en-US" altLang="zh-CN" sz="1800" i="1" dirty="0">
                            <a:solidFill>
                              <a:schemeClr val="tx1"/>
                            </a:solidFill>
                            <a:latin typeface="Cambria Math" panose="02040503050406030204" charset="0"/>
                            <a:cs typeface="Cambria Math" panose="02040503050406030204" charset="0"/>
                            <a:sym typeface="+mn-ea"/>
                          </a:rPr>
                        </m:ctrlPr>
                      </m:sSupPr>
                      <m:e>
                        <m:r>
                          <a:rPr kumimoji="1" lang="en-US" altLang="zh-CN" sz="1800" i="1" dirty="0">
                            <a:solidFill>
                              <a:schemeClr val="tx1"/>
                            </a:solidFill>
                            <a:latin typeface="Cambria Math" panose="02040503050406030204" charset="0"/>
                            <a:cs typeface="Cambria Math" panose="02040503050406030204" charset="0"/>
                            <a:sym typeface="+mn-ea"/>
                          </a:rPr>
                          <m:t>10</m:t>
                        </m:r>
                      </m:e>
                      <m:sup>
                        <m:r>
                          <a:rPr kumimoji="1" lang="en-US" altLang="zh-CN" sz="1800" i="1" dirty="0">
                            <a:solidFill>
                              <a:schemeClr val="tx1"/>
                            </a:solidFill>
                            <a:latin typeface="Cambria Math" panose="02040503050406030204" charset="0"/>
                            <a:cs typeface="Cambria Math" panose="02040503050406030204" charset="0"/>
                            <a:sym typeface="+mn-ea"/>
                          </a:rPr>
                          <m:t>5</m:t>
                        </m:r>
                      </m:sup>
                    </m:sSup>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57969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G. Magic Spells</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57969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HarmonyOS Sans SC Medium" pitchFamily="2" charset="-122"/>
                    <a:ea typeface="HarmonyOS Sans SC Medium" pitchFamily="2" charset="-122"/>
                    <a:sym typeface="+mn-ea"/>
                  </a:rPr>
                  <a:t>先对每个字符串</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𝑆</m:t>
                    </m:r>
                  </m:oMath>
                </a14:m>
                <a:r>
                  <a:rPr kumimoji="1" lang="zh-CN" altLang="en-US" sz="1800" dirty="0">
                    <a:solidFill>
                      <a:schemeClr val="tx1"/>
                    </a:solidFill>
                    <a:latin typeface="Cambria Math" panose="02040503050406030204" charset="0"/>
                    <a:cs typeface="Cambria Math" panose="02040503050406030204" charset="0"/>
                    <a:sym typeface="+mn-ea"/>
                  </a:rPr>
                  <a:t>分别求出所有本质不同回文子串，总共有</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𝑆</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个。</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HarmonyOS Sans SC Medium" pitchFamily="2" charset="-122"/>
                    <a:ea typeface="HarmonyOS Sans SC Medium" pitchFamily="2" charset="-122"/>
                    <a:sym typeface="+mn-ea"/>
                  </a:rPr>
                  <a:t>可以使用</a:t>
                </a:r>
                <a:r>
                  <a:rPr kumimoji="1" lang="en-US" altLang="zh-CN" sz="1800" dirty="0">
                    <a:solidFill>
                      <a:schemeClr val="tx1"/>
                    </a:solidFill>
                    <a:latin typeface="Cambria Math" panose="02040503050406030204" charset="0"/>
                    <a:cs typeface="Cambria Math" panose="02040503050406030204" charset="0"/>
                    <a:sym typeface="+mn-ea"/>
                  </a:rPr>
                  <a:t>Manacher</a:t>
                </a:r>
                <a:r>
                  <a:rPr kumimoji="1" lang="zh-CN" altLang="en-US" sz="1800" dirty="0">
                    <a:solidFill>
                      <a:schemeClr val="tx1"/>
                    </a:solidFill>
                    <a:latin typeface="HarmonyOS Sans SC Medium" pitchFamily="2" charset="-122"/>
                    <a:ea typeface="HarmonyOS Sans SC Medium" pitchFamily="2" charset="-122"/>
                    <a:sym typeface="+mn-ea"/>
                  </a:rPr>
                  <a:t>算法配合</a:t>
                </a:r>
                <a:r>
                  <a:rPr kumimoji="1" lang="en-US" altLang="zh-CN" sz="1800" dirty="0">
                    <a:solidFill>
                      <a:schemeClr val="tx1"/>
                    </a:solidFill>
                    <a:latin typeface="Cambria Math" panose="02040503050406030204" charset="0"/>
                    <a:cs typeface="Cambria Math" panose="02040503050406030204" charset="0"/>
                    <a:sym typeface="+mn-ea"/>
                  </a:rPr>
                  <a:t>Hash</a:t>
                </a:r>
                <a:r>
                  <a:rPr kumimoji="1" lang="zh-CN" altLang="en-US" sz="1800" dirty="0">
                    <a:solidFill>
                      <a:schemeClr val="tx1"/>
                    </a:solidFill>
                    <a:latin typeface="HarmonyOS Sans SC Medium" pitchFamily="2" charset="-122"/>
                    <a:ea typeface="HarmonyOS Sans SC Medium" pitchFamily="2" charset="-122"/>
                    <a:sym typeface="+mn-ea"/>
                  </a:rPr>
                  <a:t>求解，也可以使用回文树求解。</a:t>
                </a:r>
                <a:endParaRPr kumimoji="1" lang="zh-CN" altLang="en-US" sz="1800" dirty="0" err="1">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err="1">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HarmonyOS Sans SC Medium" pitchFamily="2" charset="-122"/>
                    <a:ea typeface="HarmonyOS Sans SC Medium" pitchFamily="2" charset="-122"/>
                    <a:sym typeface="+mn-ea"/>
                  </a:rPr>
                  <a:t>再</a:t>
                </a:r>
                <a:r>
                  <a:rPr kumimoji="1" lang="en-US" altLang="zh-CN" sz="1800" dirty="0">
                    <a:solidFill>
                      <a:schemeClr val="tx1"/>
                    </a:solidFill>
                    <a:latin typeface="Cambria Math" panose="02040503050406030204" charset="0"/>
                    <a:cs typeface="Cambria Math" panose="02040503050406030204" charset="0"/>
                    <a:sym typeface="+mn-ea"/>
                  </a:rPr>
                  <a:t>Hash</a:t>
                </a:r>
                <a:r>
                  <a:rPr kumimoji="1" lang="zh-CN" altLang="en-US" sz="1800" dirty="0">
                    <a:solidFill>
                      <a:schemeClr val="tx1"/>
                    </a:solidFill>
                    <a:latin typeface="HarmonyOS Sans SC Medium" pitchFamily="2" charset="-122"/>
                    <a:ea typeface="HarmonyOS Sans SC Medium" pitchFamily="2" charset="-122"/>
                    <a:sym typeface="+mn-ea"/>
                  </a:rPr>
                  <a:t>统计每个字符串的出现次数即可，时间复杂度</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𝑆</m:t>
                    </m:r>
                    <m:r>
                      <a:rPr kumimoji="1" lang="en-US" altLang="zh-CN" sz="1800" i="1" dirty="0">
                        <a:solidFill>
                          <a:schemeClr val="tx1"/>
                        </a:solidFill>
                        <a:latin typeface="Cambria Math" panose="02040503050406030204" charset="0"/>
                        <a:cs typeface="Cambria Math" panose="02040503050406030204" charset="0"/>
                        <a:sym typeface="+mn-ea"/>
                      </a:rPr>
                      <m:t>|</m:t>
                    </m:r>
                    <m:func>
                      <m:funcPr>
                        <m:ctrlPr>
                          <a:rPr kumimoji="1" lang="en-US" altLang="zh-CN" sz="1800" dirty="0">
                            <a:solidFill>
                              <a:schemeClr val="tx1"/>
                            </a:solidFill>
                            <a:latin typeface="Cambria Math" panose="02040503050406030204" charset="0"/>
                            <a:cs typeface="Cambria Math" panose="02040503050406030204" charset="0"/>
                            <a:sym typeface="+mn-ea"/>
                          </a:rPr>
                        </m:ctrlPr>
                      </m:funcPr>
                      <m:fName>
                        <m:r>
                          <m:rPr>
                            <m:sty m:val="p"/>
                          </m:rPr>
                          <a:rPr kumimoji="1" lang="en-US" altLang="zh-CN" sz="1800" dirty="0">
                            <a:solidFill>
                              <a:schemeClr val="tx1"/>
                            </a:solidFill>
                            <a:latin typeface="Cambria Math" panose="02040503050406030204" charset="0"/>
                            <a:cs typeface="Cambria Math" panose="02040503050406030204" charset="0"/>
                            <a:sym typeface="+mn-ea"/>
                          </a:rPr>
                          <m:t>log</m:t>
                        </m:r>
                      </m:fName>
                      <m:e>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𝑆</m:t>
                        </m:r>
                        <m:r>
                          <a:rPr kumimoji="1" lang="en-US" altLang="zh-CN" sz="1800" i="1" dirty="0">
                            <a:solidFill>
                              <a:schemeClr val="tx1"/>
                            </a:solidFill>
                            <a:latin typeface="Cambria Math" panose="02040503050406030204" charset="0"/>
                            <a:cs typeface="Cambria Math" panose="02040503050406030204" charset="0"/>
                            <a:sym typeface="+mn-ea"/>
                          </a:rPr>
                          <m:t>|</m:t>
                        </m:r>
                      </m:e>
                    </m:func>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或</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𝑆</m:t>
                    </m:r>
                    <m:r>
                      <a:rPr kumimoji="1" lang="en-US" altLang="zh-CN" sz="1800" i="1" dirty="0">
                        <a:solidFill>
                          <a:schemeClr val="tx1"/>
                        </a:solidFill>
                        <a:latin typeface="Cambria Math" panose="02040503050406030204" charset="0"/>
                        <a:cs typeface="Cambria Math" panose="02040503050406030204" charset="0"/>
                        <a:sym typeface="+mn-ea"/>
                      </a:rPr>
                      <m:t>|(</m:t>
                    </m:r>
                    <m:func>
                      <m:funcPr>
                        <m:ctrlPr>
                          <a:rPr kumimoji="1" lang="en-US" altLang="zh-CN" sz="1800" dirty="0">
                            <a:solidFill>
                              <a:schemeClr val="tx1"/>
                            </a:solidFill>
                            <a:latin typeface="Cambria Math" panose="02040503050406030204" charset="0"/>
                            <a:cs typeface="Cambria Math" panose="02040503050406030204" charset="0"/>
                            <a:sym typeface="+mn-ea"/>
                          </a:rPr>
                        </m:ctrlPr>
                      </m:funcPr>
                      <m:fName>
                        <m:r>
                          <m:rPr>
                            <m:sty m:val="p"/>
                          </m:rPr>
                          <a:rPr kumimoji="1" lang="en-US" altLang="zh-CN" sz="1800" dirty="0">
                            <a:solidFill>
                              <a:schemeClr val="tx1"/>
                            </a:solidFill>
                            <a:latin typeface="Cambria Math" panose="02040503050406030204" charset="0"/>
                            <a:cs typeface="Cambria Math" panose="02040503050406030204" charset="0"/>
                            <a:sym typeface="+mn-ea"/>
                          </a:rPr>
                          <m:t>log</m:t>
                        </m:r>
                      </m:fName>
                      <m:e>
                        <m:r>
                          <a:rPr kumimoji="1" lang="en-US" altLang="zh-CN" sz="1800" dirty="0">
                            <a:solidFill>
                              <a:schemeClr val="tx1"/>
                            </a:solidFill>
                            <a:latin typeface="Cambria Math" panose="02040503050406030204" charset="0"/>
                            <a:cs typeface="Cambria Math" panose="02040503050406030204" charset="0"/>
                            <a:sym typeface="+mn-ea"/>
                          </a:rPr>
                          <m:t>|</m:t>
                        </m:r>
                        <m:r>
                          <m:rPr>
                            <m:sty m:val="p"/>
                          </m:rPr>
                          <a:rPr kumimoji="1" lang="en-US" altLang="zh-CN" sz="1800" dirty="0">
                            <a:solidFill>
                              <a:schemeClr val="tx1"/>
                            </a:solidFill>
                            <a:latin typeface="Cambria Math" panose="02040503050406030204" charset="0"/>
                            <a:cs typeface="Cambria Math" panose="02040503050406030204" charset="0"/>
                            <a:sym typeface="+mn-ea"/>
                          </a:rPr>
                          <m:t>S</m:t>
                        </m:r>
                        <m:r>
                          <a:rPr kumimoji="1" lang="en-US" altLang="zh-CN" sz="1800" dirty="0">
                            <a:solidFill>
                              <a:schemeClr val="tx1"/>
                            </a:solidFill>
                            <a:latin typeface="Cambria Math" panose="02040503050406030204" charset="0"/>
                            <a:cs typeface="Cambria Math" panose="02040503050406030204" charset="0"/>
                            <a:sym typeface="+mn-ea"/>
                          </a:rPr>
                          <m:t>|</m:t>
                        </m:r>
                      </m:e>
                    </m:func>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𝛴</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zh-CN"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HarmonyOS Sans SC Medium" pitchFamily="2" charset="-122"/>
                    <a:ea typeface="HarmonyOS Sans SC Medium" pitchFamily="2" charset="-122"/>
                    <a:sym typeface="+mn-ea"/>
                  </a:rPr>
                  <a:t>也可以直接</a:t>
                </a:r>
                <a:r>
                  <a:rPr kumimoji="1" lang="zh-CN" altLang="en-US" sz="1800" dirty="0">
                    <a:solidFill>
                      <a:schemeClr val="tx1"/>
                    </a:solidFill>
                    <a:latin typeface="HarmonyOS Sans SC Medium" pitchFamily="2" charset="-122"/>
                    <a:ea typeface="HarmonyOS Sans SC Medium" pitchFamily="2" charset="-122"/>
                    <a:sym typeface="+mn-ea"/>
                  </a:rPr>
                  <a:t>使用回文树求解，时间复杂度</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𝑆</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𝛴</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57969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题意</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b="0" i="0" spc="0" dirty="0">
                    <a:solidFill>
                      <a:schemeClr val="tx1"/>
                    </a:solidFill>
                    <a:latin typeface="HarmonyOS Sans SC Medium" pitchFamily="2" charset="-122"/>
                    <a:ea typeface="HarmonyOS Sans SC Medium" pitchFamily="2" charset="-122"/>
                  </a:rPr>
                  <a:t>给定二维平面上</a:t>
                </a:r>
                <a14:m>
                  <m:oMath xmlns:m="http://schemas.openxmlformats.org/officeDocument/2006/math">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𝑛</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个点</a:t>
                </a:r>
                <a14:m>
                  <m:oMath xmlns:m="http://schemas.openxmlformats.org/officeDocument/2006/math">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𝑥</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𝑦</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a:t>
                </a:r>
                <a14:m>
                  <m:oMath xmlns:m="http://schemas.openxmlformats.org/officeDocument/2006/math">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𝑞</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次询问</a:t>
                </a:r>
                <a14:m>
                  <m:oMath xmlns:m="http://schemas.openxmlformats.org/officeDocument/2006/math">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𝑎</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𝑏</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求所有满足</a:t>
                </a:r>
                <a14:m>
                  <m:oMath xmlns:m="http://schemas.openxmlformats.org/officeDocument/2006/math">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𝑎𝑥</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𝑏𝑦</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&gt;</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0</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的给定点的凸包面积（的两倍）。</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𝑛</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sSup>
                      <m:sSup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10</m:t>
                        </m:r>
                      </m:e>
                      <m:sup>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5</m:t>
                        </m:r>
                      </m:sup>
                    </m:sSup>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𝑞</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2</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sSup>
                      <m:sSup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10</m:t>
                        </m:r>
                      </m:e>
                      <m:sup>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5</m:t>
                        </m:r>
                      </m:sup>
                    </m:sSup>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，坐标都是</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sSup>
                      <m:sSup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10</m:t>
                        </m:r>
                      </m:e>
                      <m:sup>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9</m:t>
                        </m:r>
                      </m:sup>
                    </m:sSup>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sSup>
                      <m:sSup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10</m:t>
                        </m:r>
                      </m:e>
                      <m:sup>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9</m:t>
                        </m:r>
                      </m:sup>
                    </m:sSup>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的整数。</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整点凸包面积的两倍一定是整数。</a:t>
                </a:r>
                <a:endParaRPr kumimoji="1" lang="zh-CN" altLang="en-US" sz="1800" b="0" i="0" spc="0" dirty="0">
                  <a:solidFill>
                    <a:schemeClr val="tx1"/>
                  </a:solidFill>
                  <a:latin typeface="Cambria Math" panose="02040503050406030204" charset="0"/>
                  <a:ea typeface="HarmonyOS Sans SC Medium"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b="0" i="0" spc="0" dirty="0">
                    <a:solidFill>
                      <a:schemeClr val="tx1"/>
                    </a:solidFill>
                    <a:latin typeface="HarmonyOS Sans SC Light" pitchFamily="2" charset="-122"/>
                    <a:ea typeface="HarmonyOS Sans SC Light" pitchFamily="2" charset="-122"/>
                  </a:rPr>
                  <a:t>先去掉</a:t>
                </a:r>
                <a14:m>
                  <m:oMath xmlns:m="http://schemas.openxmlformats.org/officeDocument/2006/math">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0</m:t>
                    </m:r>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0</m:t>
                    </m:r>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以及重复点，对剩下的给定点做极角排序，极角相同则按照到原点的距离从近到远排序，得到一个新的点列</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0</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，其中</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在极角序上的下一个点就是</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 </m:t>
                        </m:r>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mod</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 </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对于每个询问</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𝑏</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，极角在</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𝑏</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逆时针扫到</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𝑏</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的范围（不含边界）内的点就是满足</a:t>
                </a:r>
                <a14:m>
                  <m:oMath xmlns:m="http://schemas.openxmlformats.org/officeDocument/2006/math">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𝑎𝑥</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𝑏𝑦</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&gt;</m:t>
                    </m:r>
                    <m:r>
                      <a:rPr kumimoji="1" lang="en-US" altLang="zh-CN" sz="1800" b="0" i="1" spc="0" dirty="0">
                        <a:solidFill>
                          <a:schemeClr val="tx1"/>
                        </a:solidFill>
                        <a:latin typeface="Cambria Math" panose="02040503050406030204" charset="0"/>
                        <a:ea typeface="HarmonyOS Sans SC Medium" pitchFamily="2" charset="-122"/>
                        <a:cs typeface="Cambria Math" panose="02040503050406030204" charset="0"/>
                      </a:rPr>
                      <m:t>0</m:t>
                    </m:r>
                  </m:oMath>
                </a14:m>
                <a:r>
                  <a:rPr kumimoji="1" lang="zh-CN" altLang="en-US" sz="1800" dirty="0">
                    <a:solidFill>
                      <a:schemeClr val="tx1"/>
                    </a:solidFill>
                    <a:latin typeface="Cambria Math" panose="02040503050406030204" charset="0"/>
                    <a:ea typeface="HarmonyOS Sans SC Medium" pitchFamily="2" charset="-122"/>
                    <a:cs typeface="Cambria Math" panose="02040503050406030204" charset="0"/>
                    <a:sym typeface="+mn-ea"/>
                  </a:rPr>
                  <a:t>的点，在极角序上二分可以求出这个范围，</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得到环上区间</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二分的时候有亿些细节需要注意，比如二分时需要忽略到原点的距离，以及</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的区间的处理。</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容易发现</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是随着</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𝑙</m:t>
                    </m:r>
                  </m:oMath>
                </a14:m>
                <a:r>
                  <a:rPr kumimoji="1" lang="zh-CN" altLang="en-US" sz="1800" dirty="0">
                    <a:solidFill>
                      <a:schemeClr val="tx1"/>
                    </a:solidFill>
                    <a:sym typeface="+mn-ea"/>
                  </a:rPr>
                  <a:t>的递增单调不减的，询问区间也可以用双指针处理出来，</a:t>
                </a:r>
                <a:r>
                  <a:rPr kumimoji="1" lang="zh-CN" altLang="en-US" sz="1800" strike="sngStrike" dirty="0">
                    <a:solidFill>
                      <a:schemeClr val="tx1"/>
                    </a:solidFill>
                    <a:uFillTx/>
                    <a:latin typeface="HarmonyOS Sans SC" charset="0"/>
                    <a:sym typeface="+mn-ea"/>
                  </a:rPr>
                  <a:t>细节可能也有亿点</a:t>
                </a:r>
                <a:r>
                  <a:rPr kumimoji="1" lang="zh-CN" altLang="en-US" sz="1800" dirty="0">
                    <a:solidFill>
                      <a:schemeClr val="tx1"/>
                    </a:solidFill>
                    <a:sym typeface="+mn-ea"/>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A. Car Show</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题意</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446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effectLst/>
                    <a:sym typeface="+mn-ea"/>
                  </a:rPr>
                  <a:t>给定一个长为</a:t>
                </a:r>
                <a14:m>
                  <m:oMath xmlns:m="http://schemas.openxmlformats.org/officeDocument/2006/math">
                    <m:r>
                      <a:rPr kumimoji="1" lang="en-US" altLang="zh-CN" sz="1800" i="1" dirty="0">
                        <a:solidFill>
                          <a:schemeClr val="tx1"/>
                        </a:solidFill>
                        <a:effectLst/>
                        <a:latin typeface="Cambria Math" panose="02040503050406030204" charset="0"/>
                        <a:cs typeface="Cambria Math" panose="02040503050406030204" charset="0"/>
                        <a:sym typeface="+mn-ea"/>
                      </a:rPr>
                      <m:t>𝑛</m:t>
                    </m:r>
                  </m:oMath>
                </a14:m>
                <a:r>
                  <a:rPr kumimoji="1" lang="zh-CN" altLang="en-US" sz="1800" dirty="0">
                    <a:solidFill>
                      <a:schemeClr val="tx1"/>
                    </a:solidFill>
                    <a:effectLst/>
                    <a:latin typeface="Cambria Math" panose="02040503050406030204" charset="0"/>
                    <a:cs typeface="Cambria Math" panose="02040503050406030204" charset="0"/>
                    <a:sym typeface="+mn-ea"/>
                  </a:rPr>
                  <a:t>的包含</a:t>
                </a:r>
                <a14:m>
                  <m:oMath xmlns:m="http://schemas.openxmlformats.org/officeDocument/2006/math">
                    <m:r>
                      <a:rPr kumimoji="1" lang="en-US" altLang="zh-CN" sz="1800" i="1" dirty="0">
                        <a:solidFill>
                          <a:schemeClr val="tx1"/>
                        </a:solidFill>
                        <a:effectLst/>
                        <a:latin typeface="Cambria Math" panose="02040503050406030204" charset="0"/>
                        <a:cs typeface="Cambria Math" panose="02040503050406030204" charset="0"/>
                        <a:sym typeface="+mn-ea"/>
                      </a:rPr>
                      <m:t>1</m:t>
                    </m:r>
                    <m:r>
                      <a:rPr kumimoji="1" lang="en-US" altLang="zh-CN" sz="1800" i="1" dirty="0">
                        <a:solidFill>
                          <a:schemeClr val="tx1"/>
                        </a:solidFill>
                        <a:effectLst/>
                        <a:latin typeface="Cambria Math" panose="02040503050406030204" charset="0"/>
                        <a:cs typeface="Cambria Math" panose="02040503050406030204" charset="0"/>
                        <a:sym typeface="+mn-ea"/>
                      </a:rPr>
                      <m:t>,</m:t>
                    </m:r>
                    <m:r>
                      <a:rPr kumimoji="1" lang="en-US" altLang="zh-CN" sz="1800" i="1" dirty="0">
                        <a:solidFill>
                          <a:schemeClr val="tx1"/>
                        </a:solidFill>
                        <a:effectLst/>
                        <a:latin typeface="Cambria Math" panose="02040503050406030204" charset="0"/>
                        <a:cs typeface="Cambria Math" panose="02040503050406030204" charset="0"/>
                        <a:sym typeface="+mn-ea"/>
                      </a:rPr>
                      <m:t>2</m:t>
                    </m:r>
                    <m:r>
                      <a:rPr kumimoji="1" lang="en-US" altLang="zh-CN" sz="1800" i="1" dirty="0">
                        <a:solidFill>
                          <a:schemeClr val="tx1"/>
                        </a:solidFill>
                        <a:effectLst/>
                        <a:latin typeface="Cambria Math" panose="02040503050406030204" charset="0"/>
                        <a:cs typeface="Cambria Math" panose="02040503050406030204" charset="0"/>
                        <a:sym typeface="+mn-ea"/>
                      </a:rPr>
                      <m:t>,...,</m:t>
                    </m:r>
                    <m:r>
                      <a:rPr kumimoji="1" lang="en-US" altLang="zh-CN" sz="1800" i="1" dirty="0">
                        <a:solidFill>
                          <a:schemeClr val="tx1"/>
                        </a:solidFill>
                        <a:effectLst/>
                        <a:latin typeface="Cambria Math" panose="02040503050406030204" charset="0"/>
                        <a:cs typeface="Cambria Math" panose="02040503050406030204" charset="0"/>
                        <a:sym typeface="+mn-ea"/>
                      </a:rPr>
                      <m:t>𝑚</m:t>
                    </m:r>
                  </m:oMath>
                </a14:m>
                <a:r>
                  <a:rPr kumimoji="1" lang="zh-CN" altLang="en-US" sz="1800" dirty="0">
                    <a:solidFill>
                      <a:schemeClr val="tx1"/>
                    </a:solidFill>
                    <a:effectLst/>
                    <a:latin typeface="Cambria Math" panose="02040503050406030204" charset="0"/>
                    <a:cs typeface="Cambria Math" panose="02040503050406030204" charset="0"/>
                    <a:sym typeface="+mn-ea"/>
                  </a:rPr>
                  <a:t>的序列，求有多少区间</a:t>
                </a:r>
                <a14:m>
                  <m:oMath xmlns:m="http://schemas.openxmlformats.org/officeDocument/2006/math">
                    <m:r>
                      <a:rPr kumimoji="1" lang="en-US" altLang="zh-CN" sz="1800" i="1" dirty="0">
                        <a:solidFill>
                          <a:schemeClr val="tx1"/>
                        </a:solidFill>
                        <a:effectLst/>
                        <a:latin typeface="Cambria Math" panose="02040503050406030204" charset="0"/>
                        <a:cs typeface="Cambria Math" panose="02040503050406030204" charset="0"/>
                        <a:sym typeface="+mn-ea"/>
                      </a:rPr>
                      <m:t>[</m:t>
                    </m:r>
                    <m:r>
                      <a:rPr kumimoji="1" lang="en-US" altLang="zh-CN" sz="1800" i="1" dirty="0">
                        <a:solidFill>
                          <a:schemeClr val="tx1"/>
                        </a:solidFill>
                        <a:effectLst/>
                        <a:latin typeface="Cambria Math" panose="02040503050406030204" charset="0"/>
                        <a:cs typeface="Cambria Math" panose="02040503050406030204" charset="0"/>
                        <a:sym typeface="+mn-ea"/>
                      </a:rPr>
                      <m:t>𝐿</m:t>
                    </m:r>
                    <m:r>
                      <a:rPr kumimoji="1" lang="en-US" altLang="zh-CN" sz="1800" i="1" dirty="0">
                        <a:solidFill>
                          <a:schemeClr val="tx1"/>
                        </a:solidFill>
                        <a:effectLst/>
                        <a:latin typeface="Cambria Math" panose="02040503050406030204" charset="0"/>
                        <a:cs typeface="Cambria Math" panose="02040503050406030204" charset="0"/>
                        <a:sym typeface="+mn-ea"/>
                      </a:rPr>
                      <m:t>,</m:t>
                    </m:r>
                    <m:r>
                      <a:rPr kumimoji="1" lang="en-US" altLang="zh-CN" sz="1800" i="1" dirty="0">
                        <a:solidFill>
                          <a:schemeClr val="tx1"/>
                        </a:solidFill>
                        <a:effectLst/>
                        <a:latin typeface="Cambria Math" panose="02040503050406030204" charset="0"/>
                        <a:cs typeface="Cambria Math" panose="02040503050406030204" charset="0"/>
                        <a:sym typeface="+mn-ea"/>
                      </a:rPr>
                      <m:t>𝑅</m:t>
                    </m:r>
                    <m:r>
                      <a:rPr kumimoji="1" lang="en-US" altLang="zh-CN" sz="1800" i="1" dirty="0">
                        <a:solidFill>
                          <a:schemeClr val="tx1"/>
                        </a:solidFill>
                        <a:effectLst/>
                        <a:latin typeface="Cambria Math" panose="02040503050406030204" charset="0"/>
                        <a:cs typeface="Cambria Math" panose="02040503050406030204" charset="0"/>
                        <a:sym typeface="+mn-ea"/>
                      </a:rPr>
                      <m:t>]</m:t>
                    </m:r>
                  </m:oMath>
                </a14:m>
                <a:r>
                  <a:rPr kumimoji="1" lang="zh-CN" altLang="en-US" sz="1800" dirty="0">
                    <a:solidFill>
                      <a:schemeClr val="tx1"/>
                    </a:solidFill>
                    <a:effectLst/>
                    <a:latin typeface="Cambria Math" panose="02040503050406030204" charset="0"/>
                    <a:cs typeface="Cambria Math" panose="02040503050406030204" charset="0"/>
                    <a:sym typeface="+mn-ea"/>
                  </a:rPr>
                  <a:t>包含所有</a:t>
                </a:r>
                <a14:m>
                  <m:oMath xmlns:m="http://schemas.openxmlformats.org/officeDocument/2006/math">
                    <m:r>
                      <a:rPr kumimoji="1" lang="en-US" altLang="zh-CN" sz="1800" i="1" dirty="0">
                        <a:solidFill>
                          <a:schemeClr val="tx1"/>
                        </a:solidFill>
                        <a:effectLst/>
                        <a:latin typeface="Cambria Math" panose="02040503050406030204" charset="0"/>
                        <a:cs typeface="Cambria Math" panose="02040503050406030204" charset="0"/>
                        <a:sym typeface="+mn-ea"/>
                      </a:rPr>
                      <m:t>1</m:t>
                    </m:r>
                    <m:r>
                      <a:rPr kumimoji="1" lang="en-US" altLang="zh-CN" sz="1800" i="1" dirty="0">
                        <a:solidFill>
                          <a:schemeClr val="tx1"/>
                        </a:solidFill>
                        <a:effectLst/>
                        <a:latin typeface="Cambria Math" panose="02040503050406030204" charset="0"/>
                        <a:cs typeface="Cambria Math" panose="02040503050406030204" charset="0"/>
                        <a:sym typeface="+mn-ea"/>
                      </a:rPr>
                      <m:t>,</m:t>
                    </m:r>
                    <m:r>
                      <a:rPr kumimoji="1" lang="en-US" altLang="zh-CN" sz="1800" i="1" dirty="0">
                        <a:solidFill>
                          <a:schemeClr val="tx1"/>
                        </a:solidFill>
                        <a:effectLst/>
                        <a:latin typeface="Cambria Math" panose="02040503050406030204" charset="0"/>
                        <a:cs typeface="Cambria Math" panose="02040503050406030204" charset="0"/>
                        <a:sym typeface="+mn-ea"/>
                      </a:rPr>
                      <m:t>2</m:t>
                    </m:r>
                    <m:r>
                      <a:rPr kumimoji="1" lang="en-US" altLang="zh-CN" sz="1800" i="1" dirty="0">
                        <a:solidFill>
                          <a:schemeClr val="tx1"/>
                        </a:solidFill>
                        <a:effectLst/>
                        <a:latin typeface="Cambria Math" panose="02040503050406030204" charset="0"/>
                        <a:cs typeface="Cambria Math" panose="02040503050406030204" charset="0"/>
                        <a:sym typeface="+mn-ea"/>
                      </a:rPr>
                      <m:t>,...,</m:t>
                    </m:r>
                    <m:r>
                      <a:rPr kumimoji="1" lang="en-US" altLang="zh-CN" sz="1800" i="1" dirty="0">
                        <a:solidFill>
                          <a:schemeClr val="tx1"/>
                        </a:solidFill>
                        <a:effectLst/>
                        <a:latin typeface="Cambria Math" panose="02040503050406030204" charset="0"/>
                        <a:cs typeface="Cambria Math" panose="02040503050406030204" charset="0"/>
                        <a:sym typeface="+mn-ea"/>
                      </a:rPr>
                      <m:t>𝑚</m:t>
                    </m:r>
                  </m:oMath>
                </a14:m>
                <a:r>
                  <a:rPr kumimoji="1" lang="zh-CN" sz="1800" dirty="0">
                    <a:solidFill>
                      <a:schemeClr val="tx1"/>
                    </a:solidFill>
                    <a:effectLst/>
                  </a:rPr>
                  <a:t>。</a:t>
                </a:r>
                <a:endParaRPr kumimoji="1" lang="zh-CN" sz="1800" dirty="0">
                  <a:solidFill>
                    <a:schemeClr val="tx1"/>
                  </a:solidFill>
                  <a:effectLst/>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zh-CN" sz="1800" i="1" spc="0" dirty="0">
                  <a:solidFill>
                    <a:schemeClr val="tx1"/>
                  </a:solidFill>
                  <a:effectLst/>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spc="0" dirty="0">
                        <a:solidFill>
                          <a:schemeClr val="tx1"/>
                        </a:solidFill>
                        <a:effectLst/>
                        <a:latin typeface="Cambria Math" panose="02040503050406030204" charset="0"/>
                        <a:ea typeface="HarmonyOS Sans SC Medium" pitchFamily="2" charset="-122"/>
                        <a:cs typeface="Cambria Math" panose="02040503050406030204" charset="0"/>
                      </a:rPr>
                      <m:t>𝑚</m:t>
                    </m:r>
                    <m:r>
                      <a:rPr kumimoji="1" lang="en-US" altLang="zh-CN" sz="1800" i="1" spc="0" dirty="0">
                        <a:solidFill>
                          <a:schemeClr val="tx1"/>
                        </a:solidFill>
                        <a:effectLst/>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effectLst/>
                        <a:latin typeface="Cambria Math" panose="02040503050406030204" charset="0"/>
                        <a:ea typeface="HarmonyOS Sans SC Medium" pitchFamily="2" charset="-122"/>
                        <a:cs typeface="Cambria Math" panose="02040503050406030204" charset="0"/>
                      </a:rPr>
                      <m:t>𝑛</m:t>
                    </m:r>
                    <m:r>
                      <a:rPr kumimoji="1" lang="en-US" altLang="zh-CN" sz="1800" i="1" spc="0" dirty="0">
                        <a:solidFill>
                          <a:schemeClr val="tx1"/>
                        </a:solidFill>
                        <a:effectLst/>
                        <a:latin typeface="Cambria Math" panose="02040503050406030204" charset="0"/>
                        <a:ea typeface="HarmonyOS Sans SC Medium" pitchFamily="2" charset="-122"/>
                        <a:cs typeface="Cambria Math" panose="02040503050406030204" charset="0"/>
                      </a:rPr>
                      <m:t>≤</m:t>
                    </m:r>
                    <m:sSup>
                      <m:sSupPr>
                        <m:ctrlPr>
                          <a:rPr kumimoji="1" lang="en-US" altLang="zh-CN" sz="1800" i="1" spc="0" dirty="0">
                            <a:solidFill>
                              <a:schemeClr val="tx1"/>
                            </a:solidFill>
                            <a:effectLst/>
                            <a:latin typeface="Cambria Math" panose="02040503050406030204" charset="0"/>
                            <a:ea typeface="HarmonyOS Sans SC Medium" pitchFamily="2" charset="-122"/>
                            <a:cs typeface="Cambria Math" panose="02040503050406030204" charset="0"/>
                          </a:rPr>
                        </m:ctrlPr>
                      </m:sSupPr>
                      <m:e>
                        <m:r>
                          <a:rPr kumimoji="1" lang="en-US" altLang="zh-CN" sz="1800" i="1" spc="0" dirty="0">
                            <a:solidFill>
                              <a:schemeClr val="tx1"/>
                            </a:solidFill>
                            <a:effectLst/>
                            <a:latin typeface="Cambria Math" panose="02040503050406030204" charset="0"/>
                            <a:ea typeface="HarmonyOS Sans SC Medium" pitchFamily="2" charset="-122"/>
                            <a:cs typeface="Cambria Math" panose="02040503050406030204" charset="0"/>
                          </a:rPr>
                          <m:t>10</m:t>
                        </m:r>
                      </m:e>
                      <m:sup>
                        <m:r>
                          <a:rPr kumimoji="1" lang="en-US" altLang="zh-CN" sz="1800" i="1" spc="0" dirty="0">
                            <a:solidFill>
                              <a:schemeClr val="tx1"/>
                            </a:solidFill>
                            <a:effectLst/>
                            <a:latin typeface="Cambria Math" panose="02040503050406030204" charset="0"/>
                            <a:ea typeface="HarmonyOS Sans SC Medium" pitchFamily="2" charset="-122"/>
                            <a:cs typeface="Cambria Math" panose="02040503050406030204" charset="0"/>
                          </a:rPr>
                          <m:t>5</m:t>
                        </m:r>
                      </m:sup>
                    </m:sSup>
                  </m:oMath>
                </a14:m>
                <a:r>
                  <a:rPr kumimoji="1" lang="zh-CN" altLang="en-US" sz="1800" spc="0" dirty="0">
                    <a:solidFill>
                      <a:schemeClr val="tx1"/>
                    </a:solidFill>
                    <a:effectLst/>
                    <a:latin typeface="Cambria Math" panose="02040503050406030204" charset="0"/>
                    <a:ea typeface="HarmonyOS Sans SC Medium" pitchFamily="2" charset="-122"/>
                    <a:cs typeface="Cambria Math" panose="02040503050406030204" charset="0"/>
                  </a:rPr>
                  <a:t>。</a:t>
                </a:r>
                <a:endParaRPr kumimoji="1" lang="zh-CN" altLang="en-US" sz="1800" spc="0" dirty="0">
                  <a:solidFill>
                    <a:schemeClr val="tx1"/>
                  </a:solidFill>
                  <a:effectLst/>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446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custDataLst>
              <p:tags r:id="rId4"/>
            </p:custDataLst>
          </p:nvPr>
        </p:nvPicPr>
        <p:blipFill>
          <a:blip r:embed="rId5"/>
          <a:stretch>
            <a:fillRect/>
          </a:stretch>
        </p:blipFill>
        <p:spPr>
          <a:xfrm>
            <a:off x="8681286" y="460895"/>
            <a:ext cx="3069843" cy="3434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题解（续）</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容易发现</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是随着</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𝑙</m:t>
                    </m:r>
                  </m:oMath>
                </a14:m>
                <a:r>
                  <a:rPr kumimoji="1" lang="zh-CN" altLang="en-US" sz="1800" dirty="0">
                    <a:solidFill>
                      <a:schemeClr val="tx1"/>
                    </a:solidFill>
                    <a:sym typeface="+mn-ea"/>
                  </a:rPr>
                  <a:t>的递增单调不减的，尝试用双指针维护滑动窗口内的点集凸包。</a:t>
                </a: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考虑分上下凸壳维护，这里的视点是原点</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0</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0</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sym typeface="+mn-ea"/>
                  </a:rPr>
                  <a:t>而不是水平序维护凸包时的</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上下凸壳的分界线是从视点看凸包最靠左或者最靠右的点。</a:t>
                </a: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离视点较远的一部分是上凸壳，较近的一部分是下凸壳。</a:t>
                </a: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如右图所示，蓝线构成上凸壳，绿线构成下凸壳。</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pic>
        <p:nvPicPr>
          <p:cNvPr id="14" name="图片 13"/>
          <p:cNvPicPr>
            <a:picLocks noChangeAspect="1"/>
          </p:cNvPicPr>
          <p:nvPr/>
        </p:nvPicPr>
        <p:blipFill>
          <a:blip r:embed="rId5"/>
          <a:stretch>
            <a:fillRect/>
          </a:stretch>
        </p:blipFill>
        <p:spPr>
          <a:xfrm>
            <a:off x="7598410" y="3976370"/>
            <a:ext cx="2433955" cy="22339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题解（续）</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接下来讨论上凸壳的维护，</a:t>
                </a:r>
                <a:r>
                  <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rPr>
                  <a:t>下凸壳是类似的。</a:t>
                </a:r>
                <a:endPar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现在要维护滑动窗口</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zh-CN" sz="1800" spc="0" dirty="0">
                    <a:solidFill>
                      <a:schemeClr val="tx1"/>
                    </a:solidFill>
                    <a:latin typeface="Cambria Math" panose="02040503050406030204" charset="0"/>
                    <a:ea typeface="HarmonyOS Sans SC Light" pitchFamily="2" charset="-122"/>
                    <a:cs typeface="Cambria Math" panose="02040503050406030204" charset="0"/>
                  </a:rPr>
                  <a:t>里</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这些点的上凸壳，并支持</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push_back</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一个点</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，或者</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a:t>pop_front</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一个点</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push_back</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操作比较容易，只需要在加入</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之前</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a:t>pop_back</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不会在新凸壳上出现点的即可。</a:t>
                </a:r>
                <a:b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b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a:t>pop_front</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操作则不太容易，似乎很难知道删掉</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之后有哪些点会加入到新凸壳上。</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题解（续）</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rPr>
                  <a:t>使用两个栈</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stack_left</a:t>
                </a:r>
                <a:r>
                  <a:rPr kumimoji="1" lang="zh-CN" altLang="zh-CN" sz="1800" dirty="0">
                    <a:solidFill>
                      <a:schemeClr val="tx1"/>
                    </a:solidFill>
                    <a:latin typeface="Cambria Math" panose="02040503050406030204" charset="0"/>
                    <a:ea typeface="HarmonyOS Sans SC Light" pitchFamily="2" charset="-122"/>
                    <a:cs typeface="Cambria Math" panose="02040503050406030204" charset="0"/>
                    <a:sym typeface="+mn-ea"/>
                  </a:rPr>
                  <a:t>和</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stack_right</a:t>
                </a:r>
                <a:r>
                  <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rPr>
                  <a:t>维护这个滑动窗口。</a:t>
                </a:r>
                <a:endPar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rPr>
                  <a:t>假设</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在</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a:t>stack_right</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里，维护这些点的上凸壳，</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a:t>push_back</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操作直接对</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stack_right</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生效。</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假设</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在</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stack_left</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里，尝试对每个后缀求出上凸壳，具体操作是按照逆序</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push_front</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这些点，每加入一个点</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sub>
                    </m:sSub>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时记录哪些点被踢出去了，将来</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被</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pop_front</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的时候再把这些点按照顺序加回来，也就是撤销加入</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对凸壳的影响</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rPr>
                  <a:t>在</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pop_front</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操作时</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stack_left</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有可能是空的，只需要先把</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stack_right</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里的所有点（不仅仅是上凸壳的点）都倒进</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stack_left</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，之后再进行</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pop_front</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操作即可。</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r="-978" b="-107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题解（续）</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现在分别维护了</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和</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的上凸壳，可以发现它们在极角序上是不交的。</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要得到</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的上凸壳，还需要</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快速合并</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这两个上凸壳，也就是求解两个上凸壳的公切线。</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当其中一个</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上</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凸壳为空时不需要做合并。当其中一个</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上</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凸壳只有一个点时，问题退化为点到上凸壳切线，可使用二分或三分求解。</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接下来认为两个上凸壳都至少有两个点，直到问题退化。</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为了方便讨论，调整一下观看顺序使得两个凸壳的点从视点看是从左往右依次排列的。</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题解（续）</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在左边上凸壳选取一条边</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𝐴𝐵</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，在右边上凸壳选取一条边</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𝐶𝐷</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，从视点看</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𝐵</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𝐷</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是从左往右排列的。</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如果</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𝐵</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不在直线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𝐴𝐶</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或者直线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𝐴𝐷</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上方，</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那么</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𝐵</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以及</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𝐵</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右边的点都不可能是左边上凸壳的切点，</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这是因为当</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𝐵</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位于切点</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𝑃</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左侧时一定在</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直线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𝐴𝐶</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和直线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𝐴𝐷</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上</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方。</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如果</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不</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在直线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𝐴𝐷</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或者直线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𝐵𝐷</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上方，</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那么</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以及</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左</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边的点都不可能是右边上凸壳的切点，</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这是因为当</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位于切点</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𝑄</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右</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侧时一定在直线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𝐴𝐷</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和直线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𝐵𝐷</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上方。</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pic>
        <p:nvPicPr>
          <p:cNvPr id="13" name="图片 12"/>
          <p:cNvPicPr>
            <a:picLocks noChangeAspect="1"/>
          </p:cNvPicPr>
          <p:nvPr/>
        </p:nvPicPr>
        <p:blipFill>
          <a:blip r:embed="rId5"/>
          <a:stretch>
            <a:fillRect/>
          </a:stretch>
        </p:blipFill>
        <p:spPr>
          <a:xfrm>
            <a:off x="7657465" y="3526155"/>
            <a:ext cx="3786505" cy="22193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题解（续）</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rPr>
                  <a:t>如非上述两种情况，</a:t>
                </a:r>
                <a14:m>
                  <m:oMath xmlns:m="http://schemas.openxmlformats.org/officeDocument/2006/math">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𝐴𝐵</m:t>
                    </m:r>
                  </m:oMath>
                </a14:m>
                <a:r>
                  <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rPr>
                  <a:t>和</a:t>
                </a:r>
                <a14:m>
                  <m:oMath xmlns:m="http://schemas.openxmlformats.org/officeDocument/2006/math">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𝐶</m:t>
                    </m:r>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𝐷</m:t>
                    </m:r>
                  </m:oMath>
                </a14:m>
                <a:r>
                  <a:rPr kumimoji="1" lang="zh-CN" sz="1800" dirty="0">
                    <a:solidFill>
                      <a:schemeClr val="tx1"/>
                    </a:solidFill>
                    <a:latin typeface="Cambria Math" panose="02040503050406030204" charset="0"/>
                    <a:ea typeface="HarmonyOS Sans SC Light" pitchFamily="2" charset="-122"/>
                    <a:cs typeface="Cambria Math" panose="02040503050406030204" charset="0"/>
                    <a:sym typeface="+mn-ea"/>
                  </a:rPr>
                  <a:t>至少有一条边在合并后的凸壳上</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如右图所示，引一条方向向量</a:t>
                </a:r>
                <a14:m>
                  <m:oMath xmlns:m="http://schemas.openxmlformats.org/officeDocument/2006/math">
                    <m:acc>
                      <m:accPr>
                        <m:chr m:val="⃑"/>
                        <m:ctrlP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ctrlPr>
                      </m:accPr>
                      <m:e>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𝑑</m:t>
                        </m:r>
                      </m:e>
                    </m:acc>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是直线</a:t>
                </a:r>
                <a14:m>
                  <m:oMath xmlns:m="http://schemas.openxmlformats.org/officeDocument/2006/math">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𝑙</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将两个上凸壳分隔开，</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使得左边上凸壳在直线</a:t>
                </a:r>
                <a14:m>
                  <m:oMath xmlns:m="http://schemas.openxmlformats.org/officeDocument/2006/math">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𝑙</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左侧，右边上凸壳在直线</a:t>
                </a:r>
                <a14:m>
                  <m:oMath xmlns:m="http://schemas.openxmlformats.org/officeDocument/2006/math">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𝑙</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右侧。</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如果射线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𝐴𝐵</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与</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直线</a:t>
                </a:r>
                <a14:m>
                  <m:oMath xmlns:m="http://schemas.openxmlformats.org/officeDocument/2006/math">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𝑙</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不相交，</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𝐴𝐵</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一定是合并后凸壳的边，</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此时可以</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舍去左边上凸壳</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𝐵</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左边的点</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，否</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则记交点为</a:t>
                </a:r>
                <a14:m>
                  <m:oMath xmlns:m="http://schemas.openxmlformats.org/officeDocument/2006/math">
                    <m:sSub>
                      <m:sSubPr>
                        <m:ctrlP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ctrlPr>
                      </m:sSubPr>
                      <m:e>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𝑅</m:t>
                        </m:r>
                      </m:e>
                      <m:sub>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1</m:t>
                        </m:r>
                      </m:sub>
                    </m:sSub>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如果射线</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𝐷𝐶</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与直线</a:t>
                </a:r>
                <a14:m>
                  <m:oMath xmlns:m="http://schemas.openxmlformats.org/officeDocument/2006/math">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𝑙</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不相交，</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𝐶𝐷</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一定是合并后凸壳的边，</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此时可以舍去右边上凸壳</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右</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边的点，否则记交点为</a:t>
                </a:r>
                <a14:m>
                  <m:oMath xmlns:m="http://schemas.openxmlformats.org/officeDocument/2006/math">
                    <m:sSub>
                      <m:sSubPr>
                        <m:ctrlP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ctrlPr>
                      </m:sSubPr>
                      <m:e>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𝑅</m:t>
                        </m:r>
                      </m:e>
                      <m:sub>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2</m:t>
                        </m:r>
                      </m:sub>
                    </m:sSub>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pic>
        <p:nvPicPr>
          <p:cNvPr id="2" name="图片 1"/>
          <p:cNvPicPr>
            <a:picLocks noChangeAspect="1"/>
          </p:cNvPicPr>
          <p:nvPr/>
        </p:nvPicPr>
        <p:blipFill>
          <a:blip r:embed="rId5"/>
          <a:stretch>
            <a:fillRect/>
          </a:stretch>
        </p:blipFill>
        <p:spPr>
          <a:xfrm>
            <a:off x="7517130" y="2240280"/>
            <a:ext cx="3895725" cy="3557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题解（续）</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如果</a:t>
                </a:r>
                <a14:m>
                  <m:oMath xmlns:m="http://schemas.openxmlformats.org/officeDocument/2006/math">
                    <m:acc>
                      <m:accPr>
                        <m:chr m:val="⃑"/>
                        <m:ctrlP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ctrlPr>
                      </m:accPr>
                      <m:e>
                        <m:sSub>
                          <m:sSubPr>
                            <m:ctrlP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ctrlPr>
                          </m:sSubPr>
                          <m:e>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𝑅</m:t>
                            </m:r>
                          </m:e>
                          <m:sub>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1</m:t>
                            </m:r>
                          </m:sub>
                        </m:sSub>
                        <m:sSub>
                          <m:sSubPr>
                            <m:ctrlP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ctrlPr>
                          </m:sSubPr>
                          <m:e>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𝑅</m:t>
                            </m:r>
                          </m:e>
                          <m:sub>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2</m:t>
                            </m:r>
                          </m:sub>
                        </m:sSub>
                      </m:e>
                    </m:acc>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m:t>
                    </m:r>
                    <m:acc>
                      <m:accPr>
                        <m:chr m:val="⃑"/>
                        <m:ctrlP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ctrlPr>
                      </m:accPr>
                      <m:e>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𝑑</m:t>
                        </m:r>
                      </m:e>
                    </m:acc>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&gt;</m:t>
                    </m:r>
                    <m:r>
                      <a:rPr kumimoji="1" lang="en-US" altLang="zh-CN" sz="1800" i="1" dirty="0">
                        <a:solidFill>
                          <a:schemeClr val="tx1"/>
                        </a:solidFill>
                        <a:latin typeface="Cambria Math" panose="02040503050406030204" charset="0"/>
                        <a:ea typeface="HarmonyOS Sans SC Light" pitchFamily="2" charset="-122"/>
                        <a:cs typeface="Cambria Math" panose="02040503050406030204" charset="0"/>
                        <a:sym typeface="+mn-ea"/>
                      </a:rPr>
                      <m:t>0</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𝐶𝐷</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一定是合并后凸壳的边，</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此时可以舍去右边上凸壳</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𝐶</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右边的点。</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否则</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𝐴𝐵</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一定是合并后凸壳的边，</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此时可以舍去左边上凸壳</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𝐵</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左边的点。</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这部分也可以做到全整数，但是需要</a:t>
                </a:r>
                <a:r>
                  <a:rPr kumimoji="1" lang="en-US" altLang="zh-CN" sz="1800" dirty="0">
                    <a:solidFill>
                      <a:schemeClr val="tx1"/>
                    </a:solidFill>
                    <a:latin typeface="Cambria Math" panose="02040503050406030204" charset="0"/>
                    <a:ea typeface="HarmonyOS Sans SC Light" pitchFamily="2" charset="-122"/>
                    <a:cs typeface="Cambria Math" panose="02040503050406030204" charset="0"/>
                    <a:sym typeface="+mn-ea"/>
                  </a:rPr>
                  <a:t>int128</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支持。</a:t>
                </a: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如果实现得足够好，前边甚至可以不判是否有交。</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pic>
        <p:nvPicPr>
          <p:cNvPr id="2" name="图片 1"/>
          <p:cNvPicPr>
            <a:picLocks noChangeAspect="1"/>
          </p:cNvPicPr>
          <p:nvPr/>
        </p:nvPicPr>
        <p:blipFill>
          <a:blip r:embed="rId5"/>
          <a:stretch>
            <a:fillRect/>
          </a:stretch>
        </p:blipFill>
        <p:spPr>
          <a:xfrm>
            <a:off x="7399655" y="2240280"/>
            <a:ext cx="3895725" cy="35579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H. Rader Scanner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题解（续）</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spc="0" dirty="0">
                    <a:solidFill>
                      <a:schemeClr val="tx1"/>
                    </a:solidFill>
                    <a:latin typeface="Cambria Math" panose="02040503050406030204" charset="0"/>
                    <a:ea typeface="HarmonyOS Sans SC Light" pitchFamily="2" charset="-122"/>
                    <a:cs typeface="Cambria Math" panose="02040503050406030204" charset="0"/>
                    <a:sym typeface="+mn-ea"/>
                  </a:rPr>
                  <a:t>基于上述讨论，同时对两个上凸壳二分即可做到</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𝑂</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func>
                      <m:funcPr>
                        <m:ctrl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sym typeface="+mn-ea"/>
                          </a:rPr>
                        </m:ctrlPr>
                      </m:funcPr>
                      <m:fNa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sym typeface="+mn-ea"/>
                          </a:rPr>
                          <m:t>log</m:t>
                        </m:r>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𝑛</m:t>
                        </m:r>
                      </m:e>
                    </m:func>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的复杂度求解两个上凸壳的公切线。</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为了快速计算凸包面积，还需要快速截取上凸壳某一段对面积的贡献，在使用双栈维护上凸壳的同时维护上凸壳每条边的贡献的前缀和即可。</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时间复杂度</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𝑂</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𝑛</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𝑞</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func>
                      <m:funcPr>
                        <m:ctrl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sym typeface="+mn-ea"/>
                          </a:rPr>
                        </m:ctrlPr>
                      </m:funcPr>
                      <m:fNa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sym typeface="+mn-ea"/>
                          </a:rPr>
                          <m:t>log</m:t>
                        </m:r>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𝑛</m:t>
                        </m:r>
                      </m:e>
                    </m:func>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I. The Great Wall II</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题意</a:t>
            </a:r>
            <a:endParaRPr kumimoji="1" lang="zh-CN"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b="0" i="0" spc="0" dirty="0">
                    <a:solidFill>
                      <a:schemeClr val="tx1"/>
                    </a:solidFill>
                    <a:latin typeface="HarmonyOS Sans SC Light" pitchFamily="2" charset="-122"/>
                    <a:ea typeface="HarmonyOS Sans SC Light" pitchFamily="2" charset="-122"/>
                  </a:rPr>
                  <a:t>给定长为</a:t>
                </a:r>
                <a14:m>
                  <m:oMath xmlns:m="http://schemas.openxmlformats.org/officeDocument/2006/math">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𝑛</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的整数序列，将其分为非空的</a:t>
                </a:r>
                <a14:m>
                  <m:oMath xmlns:m="http://schemas.openxmlformats.org/officeDocument/2006/math">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𝑘</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段使得每一段的最大值之和最小，对</a:t>
                </a:r>
                <a14:m>
                  <m:oMath xmlns:m="http://schemas.openxmlformats.org/officeDocument/2006/math">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𝑘</m:t>
                    </m:r>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2</m:t>
                    </m:r>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分别求解。</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b="0" i="1" spc="0" dirty="0">
                        <a:solidFill>
                          <a:schemeClr val="tx1"/>
                        </a:solidFill>
                        <a:latin typeface="Cambria Math" panose="02040503050406030204" charset="0"/>
                        <a:ea typeface="HarmonyOS Sans SC Light" pitchFamily="2" charset="-122"/>
                        <a:cs typeface="Cambria Math" panose="02040503050406030204" charset="0"/>
                      </a:rPr>
                      <m:t>𝑛</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8000</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r="-857"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I. The Great Wall II</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题解</a:t>
            </a:r>
            <a:endParaRPr kumimoji="1" lang="zh-CN"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表示将</a:t>
                </a:r>
                <a14:m>
                  <m:oMath xmlns:m="http://schemas.openxmlformats.org/officeDocument/2006/math">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分为</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段的最小代价。</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func>
                      <m:func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funcPr>
                      <m:fName>
                        <m:limLow>
                          <m:limLowPr>
                            <m:ctrl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ctrlPr>
                          </m:limLowPr>
                          <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min</m:t>
                            </m:r>
                          </m:e>
                          <m:lim>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lim>
                        </m:limLow>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func>
                          <m:func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max</m:t>
                            </m:r>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e>
                        </m:func>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e>
                    </m:func>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，直接做的复杂度是</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𝑂</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sSup>
                      <m:sSup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ctrlPr>
                      </m:sSup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𝑛</m:t>
                        </m:r>
                      </m:e>
                      <m: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3</m:t>
                        </m:r>
                      </m:sup>
                    </m:s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A. Car Show</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446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枚举左端点</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𝐿</m:t>
                    </m:r>
                  </m:oMath>
                </a14:m>
                <a:r>
                  <a:rPr kumimoji="1" lang="zh-CN" altLang="en-US" sz="1800" dirty="0">
                    <a:solidFill>
                      <a:schemeClr val="tx1"/>
                    </a:solidFill>
                    <a:sym typeface="+mn-ea"/>
                  </a:rPr>
                  <a:t>，合法的右端点集合一定是区间</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𝑅</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𝑛</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sym typeface="+mn-ea"/>
                  </a:rPr>
                  <a:t>，且</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𝑅</m:t>
                    </m:r>
                  </m:oMath>
                </a14:m>
                <a:r>
                  <a:rPr kumimoji="1" lang="zh-CN" altLang="en-US" sz="1800" dirty="0">
                    <a:solidFill>
                      <a:schemeClr val="tx1"/>
                    </a:solidFill>
                    <a:sym typeface="+mn-ea"/>
                  </a:rPr>
                  <a:t>随着</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𝐿</m:t>
                    </m:r>
                  </m:oMath>
                </a14:m>
                <a:r>
                  <a:rPr kumimoji="1" lang="zh-CN" altLang="en-US" sz="1800" dirty="0">
                    <a:solidFill>
                      <a:schemeClr val="tx1"/>
                    </a:solidFill>
                    <a:sym typeface="+mn-ea"/>
                  </a:rPr>
                  <a:t>的递增而不减。</a:t>
                </a:r>
                <a:endParaRPr kumimoji="1"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在移动指针的同时维护区间内每种数字的个数以及出现数字的种类数，就可以在均摊</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sym typeface="+mn-ea"/>
                  </a:rPr>
                  <a:t>的时间对每个</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𝐿</m:t>
                    </m:r>
                  </m:oMath>
                </a14:m>
                <a:r>
                  <a:rPr kumimoji="1" lang="zh-CN" altLang="en-US" sz="1800" dirty="0">
                    <a:solidFill>
                      <a:schemeClr val="tx1"/>
                    </a:solidFill>
                    <a:sym typeface="+mn-ea"/>
                  </a:rPr>
                  <a:t>求出对应的</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𝑅</m:t>
                    </m:r>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时间复杂度</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𝑛</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446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I. The Great Wall II</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题解</a:t>
            </a:r>
            <a:r>
              <a:rPr kumimoji="1" lang="zh-CN" altLang="en-US" sz="2800" dirty="0">
                <a:solidFill>
                  <a:schemeClr val="tx1"/>
                </a:solidFill>
                <a:sym typeface="+mn-ea"/>
              </a:rPr>
              <a:t>（续）</a:t>
            </a:r>
            <a:endParaRPr kumimoji="1" lang="zh-CN" altLang="en-US" sz="2800" dirty="0">
              <a:solidFill>
                <a:schemeClr val="tx1"/>
              </a:solidFill>
              <a:sym typeface="+mn-ea"/>
            </a:endParaRPr>
          </a:p>
        </p:txBody>
      </p:sp>
      <mc:AlternateContent xmlns:mc="http://schemas.openxmlformats.org/markup-compatibility/2006">
        <mc:Choice xmlns:a14="http://schemas.microsoft.com/office/drawing/2010/main" Requires="a14">
          <p:sp>
            <p:nvSpPr>
              <p:cNvPr id="11" name="标题 1"/>
              <p:cNvSpPr txBox="1"/>
              <p:nvPr/>
            </p:nvSpPr>
            <p:spPr>
              <a:xfrm>
                <a:off x="838200" y="264509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对于固定的</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，当</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从</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开始遍历到</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时，</a:t>
                </a:r>
                <a14:m>
                  <m:oMath xmlns:m="http://schemas.openxmlformats.org/officeDocument/2006/math">
                    <m:func>
                      <m:func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max</m:t>
                        </m:r>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e>
                    </m:func>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是不减的，每一个取值对应一段</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新增一个</a:t>
                </a:r>
                <a14:m>
                  <m:oMath xmlns:m="http://schemas.openxmlformats.org/officeDocument/2006/math">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时末尾一些段会被合并成一个</a:t>
                </a:r>
                <a14:m>
                  <m:oMath xmlns:m="http://schemas.openxmlformats.org/officeDocument/2006/math">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max</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值是</a:t>
                </a:r>
                <a14:m>
                  <m:oMath xmlns:m="http://schemas.openxmlformats.org/officeDocument/2006/math">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的段，可以使用单调栈维护所有段。</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每个数最多入栈和出栈一次，因此遍历一次整个数组时维护单调栈的复杂度是</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𝑂</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𝑛</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509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I. The Great Wall II</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题解</a:t>
            </a:r>
            <a:r>
              <a:rPr kumimoji="1" lang="zh-CN" altLang="en-US" sz="2800" dirty="0">
                <a:solidFill>
                  <a:schemeClr val="tx1"/>
                </a:solidFill>
                <a:sym typeface="+mn-ea"/>
              </a:rPr>
              <a:t>（续）</a:t>
            </a:r>
            <a:endParaRPr kumimoji="1" lang="zh-CN" altLang="en-US" sz="2800" dirty="0">
              <a:solidFill>
                <a:schemeClr val="tx1"/>
              </a:solidFill>
              <a:sym typeface="+mn-ea"/>
            </a:endParaRPr>
          </a:p>
        </p:txBody>
      </p:sp>
      <mc:AlternateContent xmlns:mc="http://schemas.openxmlformats.org/markup-compatibility/2006">
        <mc:Choice xmlns:a14="http://schemas.microsoft.com/office/drawing/2010/main" Requires="a14">
          <p:sp>
            <p:nvSpPr>
              <p:cNvPr id="11" name="标题 1"/>
              <p:cNvSpPr txBox="1"/>
              <p:nvPr/>
            </p:nvSpPr>
            <p:spPr>
              <a:xfrm>
                <a:off x="844550" y="265144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假设当前的段是</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𝑠</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𝑠</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，对应的</a:t>
                </a:r>
                <a14:m>
                  <m:oMath xmlns:m="http://schemas.openxmlformats.org/officeDocument/2006/math">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max</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值是</a:t>
                </a:r>
                <a14:m>
                  <m:oMath xmlns:m="http://schemas.openxmlformats.org/officeDocument/2006/math">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𝑣</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𝑣</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𝑣</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𝑠</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转移式改写为</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func>
                      <m:func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funcPr>
                      <m:fName>
                        <m:limLow>
                          <m:limLowPr>
                            <m:ctrl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ctrlPr>
                          </m:limLowPr>
                          <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min</m:t>
                            </m:r>
                          </m:e>
                          <m:lim>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𝑠</m:t>
                            </m:r>
                          </m:lim>
                        </m:limLow>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func>
                          <m:func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min</m:t>
                            </m:r>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e>
                        </m:func>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𝑣</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e>
                    </m:func>
                  </m:oMath>
                </a14:m>
                <a:r>
                  <a:rPr kumimoji="1" lang="zh-CN" altLang="zh-CN"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zh-CN"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zh-CN"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只需要在</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对应的栈帧上记录</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 </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𝑚𝑖</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t>
                    </m:r>
                    <m:func>
                      <m:func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min</m:t>
                        </m:r>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𝑙</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𝑑𝑝</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𝑟</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e>
                    </m:func>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再维护整个单调栈里</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𝑚𝑖</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𝑣</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𝑡</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的前缀最小值即可快速转移。</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时间复杂度</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𝑂</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sSup>
                      <m:sSup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ctrlPr>
                      </m:sSup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𝑛</m:t>
                        </m:r>
                      </m:e>
                      <m: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2</m:t>
                        </m:r>
                      </m:sup>
                    </m:s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oMath>
                </a14:m>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44550" y="265144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J. Colourful Journey</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题意</a:t>
            </a:r>
            <a:endParaRPr kumimoji="1" lang="zh-CN"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44550" y="265144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给一张</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个点</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条边的连通无向图，每条边上有一些颜色可以选用，</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𝑞</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次询问从</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出发走一条简单路到</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𝑏</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，初始颜色任意，每经过一条边就选边上的一个颜色刷成当前颜色，最大化颜色发生改变的次数。</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𝑞</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p>
                      <m:sSup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10</m:t>
                        </m:r>
                      </m:e>
                      <m: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5</m:t>
                        </m:r>
                      </m:sup>
                    </m:sSup>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，总颜色数不超过</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5</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p>
                      <m:sSup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10</m:t>
                        </m:r>
                      </m:e>
                      <m: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5</m:t>
                        </m:r>
                      </m:sup>
                    </m:sSup>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44550" y="2651448"/>
                <a:ext cx="10515600" cy="3320602"/>
              </a:xfrm>
              <a:prstGeom prst="rect">
                <a:avLst/>
              </a:prstGeom>
              <a:blipFill rotWithShape="1">
                <a:blip r:embed="rId3"/>
                <a:stretch>
                  <a:fillRect t="-10" r="-948"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J. Colourful Journey</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题解</a:t>
            </a:r>
            <a:endParaRPr kumimoji="1" lang="zh-CN"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44550" y="265144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当一条边上的颜色数不少于</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3</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时，不论经过前后两条边时选择的颜色是什么，经过这条边时总可以选择和这两个颜色都不同的颜色。</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这意味着颜色数不少于</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3</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的边都是</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a:t>“</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通配</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a:t>”</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的，可以给这些边赋予一个新的独一无二的颜色，于是每条边上的颜色数都不大于</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对于一条路径，记录两端的边的所有颜色，以及两端的边取不同颜色时中间切换颜色的最大次数，合并两条路径的时候枚举四条边的颜色即可。</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44550" y="265144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t>J. Colourful Journey</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题解（续）</a:t>
            </a:r>
            <a:endParaRPr kumimoji="1" lang="zh-CN"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44550" y="265144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对于树上的情况，可以使用</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树链剖分或者</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树上倍增支持</a:t>
                </a:r>
                <a:r>
                  <a:rPr kumimoji="1" lang="zh-CN" altLang="en-US" sz="1800" dirty="0">
                    <a:solidFill>
                      <a:schemeClr val="tx1"/>
                    </a:solidFill>
                    <a:latin typeface="Cambria Math" panose="02040503050406030204" charset="0"/>
                    <a:ea typeface="HarmonyOS Sans SC Light" pitchFamily="2" charset="-122"/>
                    <a:cs typeface="Cambria Math" panose="02040503050406030204" charset="0"/>
                    <a:sym typeface="+mn-ea"/>
                  </a:rPr>
                  <a:t>快速</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询问，这里后者的空间复杂度相比前者要多个</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𝑂</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func>
                      <m:funcPr>
                        <m:ctrl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log</m:t>
                        </m:r>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e>
                    </m:func>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的因子，需要注意空间限制。</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对于环套树的情况，有两种处理方法：</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一种方法是找出一棵生成树之后留下一条非树边</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𝑢</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𝑣</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，可行路径只有不经过非树边、</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𝑢</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𝑣</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𝑏</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以及</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𝑣</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𝑢</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𝑏</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这三种，对于后两种情况需要通过树上路径判交检验合法性。</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另一种方法是找出环以及挂在环上的每棵树，按照</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𝑎</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到</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𝑏</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的路径过环和不过环两种情况处理，过环的时候枚举从环的哪一侧走，还需要预处理环上的信息。</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时间复杂度</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𝑂</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𝑞</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func>
                      <m:funcPr>
                        <m:ctrl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ctrlPr>
                      </m:funcPr>
                      <m:fNa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m:t>log</m:t>
                        </m:r>
                      </m:fName>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e>
                    </m:func>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44550" y="2651448"/>
                <a:ext cx="10515600" cy="3320602"/>
              </a:xfrm>
              <a:prstGeom prst="rect">
                <a:avLst/>
              </a:prstGeom>
              <a:blipFill rotWithShape="1">
                <a:blip r:embed="rId3"/>
                <a:stretch>
                  <a:fillRect t="-10" b="-424"/>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K. NIO's OAuth2 Server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题意</a:t>
            </a:r>
            <a:endParaRPr kumimoji="1" lang="zh-CN"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44550" y="265144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给定</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个</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的非空子集，定义一个集合</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的度数为使用最少个数的给定集合求并能得到</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的超集，计算有多少个</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的非空子集的度数分别是</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sSup>
                      <m:sSup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10</m:t>
                        </m:r>
                      </m:e>
                      <m: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5</m:t>
                        </m:r>
                      </m:sup>
                    </m:sSup>
                  </m:oMath>
                </a14:m>
                <a:r>
                  <a:rPr kumimoji="1" lang="zh-CN" altLang="zh-CN" sz="1800" spc="0" dirty="0">
                    <a:solidFill>
                      <a:schemeClr val="tx1"/>
                    </a:solidFill>
                    <a:latin typeface="Cambria Math" panose="02040503050406030204" charset="0"/>
                    <a:ea typeface="HarmonyOS Sans SC Light" pitchFamily="2" charset="-122"/>
                    <a:cs typeface="Cambria Math" panose="02040503050406030204" charset="0"/>
                  </a:rPr>
                  <a:t>，</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20</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44550" y="265144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K. NIO's OAuth2 Server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题解</a:t>
            </a:r>
            <a:endParaRPr kumimoji="1" lang="en-US" altLang="zh-CN"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44550" y="265144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记</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𝑈</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2</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𝑘</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，设集合幂级数</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𝑓</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𝑥</m:t>
                    </m:r>
                    <m:r>
                      <a:rPr kumimoji="1" lang="en-US" altLang="zh-CN" sz="1800" i="1" dirty="0">
                        <a:solidFill>
                          <a:schemeClr val="tx1"/>
                        </a:solidFill>
                        <a:latin typeface="Cambria Math" panose="02040503050406030204" charset="0"/>
                        <a:cs typeface="Cambria Math" panose="02040503050406030204" charset="0"/>
                        <a:sym typeface="+mn-ea"/>
                      </a:rPr>
                      <m:t>)=</m:t>
                    </m:r>
                    <m:nary>
                      <m:naryPr>
                        <m:chr m:val="∑"/>
                        <m:limLoc m:val="undOvr"/>
                        <m:supHide m:val="on"/>
                        <m:ctrlPr>
                          <a:rPr kumimoji="1" lang="en-US" altLang="zh-CN" sz="1800" i="1" dirty="0">
                            <a:solidFill>
                              <a:schemeClr val="tx1"/>
                            </a:solidFill>
                            <a:latin typeface="Cambria Math" panose="02040503050406030204" charset="0"/>
                            <a:cs typeface="Cambria Math" panose="02040503050406030204" charset="0"/>
                            <a:sym typeface="+mn-ea"/>
                          </a:rPr>
                        </m:ctrlPr>
                      </m:naryPr>
                      <m:sub>
                        <m:r>
                          <a:rPr kumimoji="1" lang="en-US" altLang="zh-CN" sz="1800" i="1" dirty="0">
                            <a:solidFill>
                              <a:schemeClr val="tx1"/>
                            </a:solidFill>
                            <a:latin typeface="Cambria Math" panose="02040503050406030204" charset="0"/>
                            <a:cs typeface="Cambria Math" panose="02040503050406030204" charset="0"/>
                            <a:sym typeface="+mn-ea"/>
                          </a:rPr>
                          <m:t>𝑆</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𝑈</m:t>
                        </m:r>
                      </m:sub>
                      <m:sup/>
                      <m:e>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𝑐</m:t>
                            </m:r>
                          </m:e>
                          <m:sub>
                            <m:r>
                              <a:rPr kumimoji="1" lang="en-US" altLang="zh-CN" sz="1800" i="1" dirty="0">
                                <a:solidFill>
                                  <a:schemeClr val="tx1"/>
                                </a:solidFill>
                                <a:latin typeface="Cambria Math" panose="02040503050406030204" charset="0"/>
                                <a:cs typeface="Cambria Math" panose="02040503050406030204" charset="0"/>
                                <a:sym typeface="+mn-ea"/>
                              </a:rPr>
                              <m:t>𝑆</m:t>
                            </m:r>
                          </m:sub>
                        </m:sSub>
                        <m:sSup>
                          <m:sSupPr>
                            <m:ctrlPr>
                              <a:rPr kumimoji="1" lang="en-US" altLang="zh-CN" sz="1800" i="1" dirty="0">
                                <a:solidFill>
                                  <a:schemeClr val="tx1"/>
                                </a:solidFill>
                                <a:latin typeface="Cambria Math" panose="02040503050406030204" charset="0"/>
                                <a:cs typeface="Cambria Math" panose="02040503050406030204" charset="0"/>
                                <a:sym typeface="+mn-ea"/>
                              </a:rPr>
                            </m:ctrlPr>
                          </m:sSupPr>
                          <m:e>
                            <m:r>
                              <a:rPr kumimoji="1" lang="en-US" altLang="zh-CN" sz="1800" i="1" dirty="0">
                                <a:solidFill>
                                  <a:schemeClr val="tx1"/>
                                </a:solidFill>
                                <a:latin typeface="Cambria Math" panose="02040503050406030204" charset="0"/>
                                <a:cs typeface="Cambria Math" panose="02040503050406030204" charset="0"/>
                                <a:sym typeface="+mn-ea"/>
                              </a:rPr>
                              <m:t>𝑥</m:t>
                            </m:r>
                          </m:e>
                          <m:sup>
                            <m:r>
                              <a:rPr kumimoji="1" lang="en-US" altLang="zh-CN" sz="1800" i="1" dirty="0">
                                <a:solidFill>
                                  <a:schemeClr val="tx1"/>
                                </a:solidFill>
                                <a:latin typeface="Cambria Math" panose="02040503050406030204" charset="0"/>
                                <a:cs typeface="Cambria Math" panose="02040503050406030204" charset="0"/>
                                <a:sym typeface="+mn-ea"/>
                              </a:rPr>
                              <m:t>𝑆</m:t>
                            </m:r>
                          </m:sup>
                        </m:sSup>
                      </m:e>
                    </m:nary>
                  </m:oMath>
                </a14:m>
                <a:r>
                  <a:rPr kumimoji="1" lang="zh-CN" altLang="en-US" sz="1800" dirty="0">
                    <a:solidFill>
                      <a:schemeClr val="tx1"/>
                    </a:solidFill>
                    <a:latin typeface="Cambria Math" panose="02040503050406030204" charset="0"/>
                    <a:cs typeface="Cambria Math" panose="02040503050406030204" charset="0"/>
                    <a:sym typeface="+mn-ea"/>
                  </a:rPr>
                  <a:t>，其中</a:t>
                </a:r>
                <a14:m>
                  <m:oMath xmlns:m="http://schemas.openxmlformats.org/officeDocument/2006/math">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𝑐</m:t>
                        </m:r>
                      </m:e>
                      <m:sub>
                        <m:r>
                          <a:rPr kumimoji="1" lang="en-US" altLang="zh-CN" sz="1800" i="1" dirty="0">
                            <a:solidFill>
                              <a:schemeClr val="tx1"/>
                            </a:solidFill>
                            <a:latin typeface="Cambria Math" panose="02040503050406030204" charset="0"/>
                            <a:cs typeface="Cambria Math" panose="02040503050406030204" charset="0"/>
                            <a:sym typeface="+mn-ea"/>
                          </a:rPr>
                          <m:t>𝑆</m:t>
                        </m:r>
                      </m:sub>
                    </m:sSub>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oMath>
                </a14:m>
                <a:r>
                  <a:rPr kumimoji="1" lang="zh-CN" altLang="en-US" sz="1800" dirty="0">
                    <a:solidFill>
                      <a:schemeClr val="tx1"/>
                    </a:solidFill>
                    <a:latin typeface="Cambria Math" panose="02040503050406030204" charset="0"/>
                    <a:cs typeface="Cambria Math" panose="02040503050406030204" charset="0"/>
                    <a:sym typeface="+mn-ea"/>
                  </a:rPr>
                  <a:t>当且仅当给定的</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𝑛</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个集合中有</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定义两个集合幂级数的乘积为集合并卷积，也就是</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ℎ</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𝑓𝑔</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满足</a:t>
                </a:r>
                <a14:m>
                  <m:oMath xmlns:m="http://schemas.openxmlformats.org/officeDocument/2006/math">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nary>
                      <m:naryPr>
                        <m:chr m:val="∑"/>
                        <m:limLoc m:val="undOvr"/>
                        <m:supHide m:val="on"/>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naryPr>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sub>
                      <m:sup/>
                      <m:e>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𝑓</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𝑖</m:t>
                            </m:r>
                          </m:sub>
                        </m:sSub>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𝑔</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𝑗</m:t>
                            </m:r>
                          </m:sub>
                        </m:sSub>
                      </m:e>
                    </m:nary>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，这里</a:t>
                </a:r>
                <a14:m>
                  <m:oMath xmlns:m="http://schemas.openxmlformats.org/officeDocument/2006/math">
                    <m:sSub>
                      <m:sSub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表示</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ℎ</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𝑥</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的</a:t>
                </a:r>
                <a14:m>
                  <m:oMath xmlns:m="http://schemas.openxmlformats.org/officeDocument/2006/math">
                    <m:sSup>
                      <m:sSup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𝑥</m:t>
                        </m:r>
                      </m:e>
                      <m: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sup>
                    </m:sSup>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项的系数，其余同理。</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两个集合幂级数的乘积可以使用快速莫比乌斯变换</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rPr>
                  <a:t>(FMT)</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完成，时间复杂度是</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𝑂</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sSup>
                      <m:sSup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2</m:t>
                        </m:r>
                      </m:e>
                      <m: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𝑘</m:t>
                        </m:r>
                      </m:sup>
                    </m:s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44550" y="265144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K. NIO's OAuth2 Server</a:t>
            </a:r>
            <a:endParaRPr kumimoji="1" lang="en-US" altLang="zh-CN"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sz="2800" dirty="0">
                <a:solidFill>
                  <a:schemeClr val="tx1"/>
                </a:solidFill>
              </a:rPr>
              <a:t>题解（续）</a:t>
            </a:r>
            <a:endParaRPr kumimoji="1" lang="en-US" altLang="zh-CN"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44550" y="2651448"/>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现在依次算出</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𝑓</m:t>
                    </m:r>
                    <m:r>
                      <a:rPr kumimoji="1" lang="en-US" altLang="zh-CN" sz="1800" i="1" dirty="0">
                        <a:solidFill>
                          <a:schemeClr val="tx1"/>
                        </a:solidFill>
                        <a:latin typeface="Cambria Math" panose="02040503050406030204" charset="0"/>
                        <a:cs typeface="Cambria Math" panose="02040503050406030204" charset="0"/>
                        <a:sym typeface="+mn-ea"/>
                      </a:rPr>
                      <m:t>,</m:t>
                    </m:r>
                    <m:sSup>
                      <m:sSupPr>
                        <m:ctrlPr>
                          <a:rPr kumimoji="1" lang="en-US" altLang="zh-CN" sz="1800" i="1" dirty="0">
                            <a:solidFill>
                              <a:schemeClr val="tx1"/>
                            </a:solidFill>
                            <a:latin typeface="Cambria Math" panose="02040503050406030204" charset="0"/>
                            <a:cs typeface="Cambria Math" panose="02040503050406030204" charset="0"/>
                            <a:sym typeface="+mn-ea"/>
                          </a:rPr>
                        </m:ctrlPr>
                      </m:sSupPr>
                      <m:e>
                        <m:r>
                          <a:rPr kumimoji="1" lang="en-US" altLang="zh-CN" sz="1800" i="1" dirty="0">
                            <a:solidFill>
                              <a:schemeClr val="tx1"/>
                            </a:solidFill>
                            <a:latin typeface="Cambria Math" panose="02040503050406030204" charset="0"/>
                            <a:cs typeface="Cambria Math" panose="02040503050406030204" charset="0"/>
                            <a:sym typeface="+mn-ea"/>
                          </a:rPr>
                          <m:t>𝑓</m:t>
                        </m:r>
                      </m:e>
                      <m:sup>
                        <m:r>
                          <a:rPr kumimoji="1" lang="en-US" altLang="zh-CN" sz="1800" i="1" dirty="0">
                            <a:solidFill>
                              <a:schemeClr val="tx1"/>
                            </a:solidFill>
                            <a:latin typeface="Cambria Math" panose="02040503050406030204" charset="0"/>
                            <a:cs typeface="Cambria Math" panose="02040503050406030204" charset="0"/>
                            <a:sym typeface="+mn-ea"/>
                          </a:rPr>
                          <m:t>2</m:t>
                        </m:r>
                      </m:sup>
                    </m:sSup>
                    <m:r>
                      <a:rPr kumimoji="1" lang="en-US" altLang="zh-CN" sz="1800" i="1" dirty="0">
                        <a:solidFill>
                          <a:schemeClr val="tx1"/>
                        </a:solidFill>
                        <a:latin typeface="Cambria Math" panose="02040503050406030204" charset="0"/>
                        <a:cs typeface="Cambria Math" panose="02040503050406030204" charset="0"/>
                        <a:sym typeface="+mn-ea"/>
                      </a:rPr>
                      <m:t>,...,</m:t>
                    </m:r>
                    <m:sSup>
                      <m:sSupPr>
                        <m:ctrlPr>
                          <a:rPr kumimoji="1" lang="en-US" altLang="zh-CN" sz="1800" i="1" dirty="0">
                            <a:solidFill>
                              <a:schemeClr val="tx1"/>
                            </a:solidFill>
                            <a:latin typeface="Cambria Math" panose="02040503050406030204" charset="0"/>
                            <a:cs typeface="Cambria Math" panose="02040503050406030204" charset="0"/>
                            <a:sym typeface="+mn-ea"/>
                          </a:rPr>
                        </m:ctrlPr>
                      </m:sSupPr>
                      <m:e>
                        <m:r>
                          <a:rPr kumimoji="1" lang="en-US" altLang="zh-CN" sz="1800" i="1" dirty="0">
                            <a:solidFill>
                              <a:schemeClr val="tx1"/>
                            </a:solidFill>
                            <a:latin typeface="Cambria Math" panose="02040503050406030204" charset="0"/>
                            <a:cs typeface="Cambria Math" panose="02040503050406030204" charset="0"/>
                            <a:sym typeface="+mn-ea"/>
                          </a:rPr>
                          <m:t>𝑓</m:t>
                        </m:r>
                      </m:e>
                      <m:sup>
                        <m:r>
                          <a:rPr kumimoji="1" lang="en-US" altLang="zh-CN" sz="1800" i="1" dirty="0">
                            <a:solidFill>
                              <a:schemeClr val="tx1"/>
                            </a:solidFill>
                            <a:latin typeface="Cambria Math" panose="02040503050406030204" charset="0"/>
                            <a:cs typeface="Cambria Math" panose="02040503050406030204" charset="0"/>
                            <a:sym typeface="+mn-ea"/>
                          </a:rPr>
                          <m:t>𝑘</m:t>
                        </m:r>
                      </m:sup>
                    </m:sSup>
                  </m:oMath>
                </a14:m>
                <a:r>
                  <a:rPr kumimoji="1" lang="zh-CN" altLang="en-US" sz="1800" dirty="0">
                    <a:solidFill>
                      <a:schemeClr val="tx1"/>
                    </a:solidFill>
                    <a:latin typeface="Cambria Math" panose="02040503050406030204" charset="0"/>
                    <a:cs typeface="Cambria Math" panose="02040503050406030204" charset="0"/>
                    <a:sym typeface="+mn-ea"/>
                  </a:rPr>
                  <a:t>，如果</a:t>
                </a:r>
                <a14:m>
                  <m:oMath xmlns:m="http://schemas.openxmlformats.org/officeDocument/2006/math">
                    <m:sSubSup>
                      <m:sSubSupPr>
                        <m:ctrlPr>
                          <a:rPr kumimoji="1" lang="en-US" altLang="zh-CN" sz="1800" i="1" dirty="0">
                            <a:solidFill>
                              <a:schemeClr val="tx1"/>
                            </a:solidFill>
                            <a:latin typeface="Cambria Math" panose="02040503050406030204" charset="0"/>
                            <a:cs typeface="Cambria Math" panose="02040503050406030204" charset="0"/>
                            <a:sym typeface="+mn-ea"/>
                          </a:rPr>
                        </m:ctrlPr>
                      </m:sSubSupPr>
                      <m:e>
                        <m:r>
                          <a:rPr kumimoji="1" lang="en-US" altLang="zh-CN" sz="1800" i="1" dirty="0">
                            <a:solidFill>
                              <a:schemeClr val="tx1"/>
                            </a:solidFill>
                            <a:latin typeface="Cambria Math" panose="02040503050406030204" charset="0"/>
                            <a:cs typeface="Cambria Math" panose="02040503050406030204" charset="0"/>
                            <a:sym typeface="+mn-ea"/>
                          </a:rPr>
                          <m:t>𝑓</m:t>
                        </m:r>
                      </m:e>
                      <m:sub>
                        <m:r>
                          <a:rPr kumimoji="1" lang="en-US" altLang="zh-CN" sz="1800" i="1" dirty="0">
                            <a:solidFill>
                              <a:schemeClr val="tx1"/>
                            </a:solidFill>
                            <a:latin typeface="Cambria Math" panose="02040503050406030204" charset="0"/>
                            <a:cs typeface="Cambria Math" panose="02040503050406030204" charset="0"/>
                            <a:sym typeface="+mn-ea"/>
                          </a:rPr>
                          <m:t>𝑆</m:t>
                        </m:r>
                      </m:sub>
                      <m:sup>
                        <m:r>
                          <a:rPr kumimoji="1" lang="en-US" altLang="zh-CN" sz="1800" i="1" dirty="0">
                            <a:solidFill>
                              <a:schemeClr val="tx1"/>
                            </a:solidFill>
                            <a:latin typeface="Cambria Math" panose="02040503050406030204" charset="0"/>
                            <a:cs typeface="Cambria Math" panose="02040503050406030204" charset="0"/>
                            <a:sym typeface="+mn-ea"/>
                          </a:rPr>
                          <m:t>𝑑</m:t>
                        </m:r>
                      </m:sup>
                    </m:sSubSup>
                    <m:r>
                      <a:rPr kumimoji="1" lang="en-US" altLang="zh-CN" sz="1800" i="1" dirty="0">
                        <a:solidFill>
                          <a:schemeClr val="tx1"/>
                        </a:solidFill>
                        <a:latin typeface="Cambria Math" panose="02040503050406030204" charset="0"/>
                        <a:cs typeface="Cambria Math" panose="02040503050406030204" charset="0"/>
                        <a:sym typeface="+mn-ea"/>
                      </a:rPr>
                      <m:t>&gt;</m:t>
                    </m:r>
                    <m:r>
                      <a:rPr kumimoji="1" lang="en-US" altLang="zh-CN" sz="1800" i="1" dirty="0">
                        <a:solidFill>
                          <a:schemeClr val="tx1"/>
                        </a:solidFill>
                        <a:latin typeface="Cambria Math" panose="02040503050406030204" charset="0"/>
                        <a:cs typeface="Cambria Math" panose="02040503050406030204" charset="0"/>
                        <a:sym typeface="+mn-ea"/>
                      </a:rPr>
                      <m:t>0</m:t>
                    </m:r>
                  </m:oMath>
                </a14:m>
                <a:r>
                  <a:rPr kumimoji="1" lang="zh-CN" altLang="zh-CN" sz="1800" dirty="0">
                    <a:solidFill>
                      <a:schemeClr val="tx1"/>
                    </a:solidFill>
                    <a:latin typeface="Cambria Math" panose="02040503050406030204" charset="0"/>
                    <a:cs typeface="Cambria Math" panose="02040503050406030204" charset="0"/>
                    <a:sym typeface="+mn-ea"/>
                  </a:rPr>
                  <a:t>，说明可以用</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个给定</a:t>
                </a:r>
                <a:r>
                  <a:rPr kumimoji="1" lang="zh-CN" altLang="zh-CN" sz="1800" dirty="0">
                    <a:solidFill>
                      <a:schemeClr val="tx1"/>
                    </a:solidFill>
                    <a:latin typeface="Cambria Math" panose="02040503050406030204" charset="0"/>
                    <a:cs typeface="Cambria Math" panose="02040503050406030204" charset="0"/>
                    <a:sym typeface="+mn-ea"/>
                  </a:rPr>
                  <a:t>集合求并得到</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r>
                  <a:rPr kumimoji="1" lang="zh-CN" sz="1800" spc="0" dirty="0">
                    <a:solidFill>
                      <a:schemeClr val="tx1"/>
                    </a:solidFill>
                    <a:latin typeface="Cambria Math" panose="02040503050406030204" charset="0"/>
                    <a:ea typeface="HarmonyOS Sans SC Light" pitchFamily="2" charset="-122"/>
                    <a:cs typeface="Cambria Math" panose="02040503050406030204" charset="0"/>
                  </a:rPr>
                  <a:t>找到最小的</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𝑑</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记为</a:t>
                </a:r>
                <a14:m>
                  <m:oMath xmlns:m="http://schemas.openxmlformats.org/officeDocument/2006/math">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𝑔</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sub>
                    </m:sSub>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需要注意实际的方案数可能很大，由于只关心存在性，可以在每次计算乘积后将系数重新置为</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sym typeface="+mn-ea"/>
                  </a:rPr>
                  <a:t>0</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和</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sym typeface="+mn-ea"/>
                  </a:rPr>
                  <a:t>1</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，也可以直接在模意义下做运算。</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为了得到每个集合</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𝑆</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的度数，还需要求出</a:t>
                </a:r>
                <a14:m>
                  <m:oMath xmlns:m="http://schemas.openxmlformats.org/officeDocument/2006/math">
                    <m:func>
                      <m:funcPr>
                        <m:ctrlPr>
                          <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sym typeface="+mn-ea"/>
                          </a:rPr>
                        </m:ctrlPr>
                      </m:funcPr>
                      <m:fName>
                        <m:limLow>
                          <m:limLowPr>
                            <m:ctrlP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m:ctrlPr>
                          </m:limLowPr>
                          <m:e>
                            <m:r>
                              <m:rPr>
                                <m:sty m:val="p"/>
                              </m:rP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sym typeface="+mn-ea"/>
                              </a:rPr>
                              <m:t>min</m:t>
                            </m:r>
                          </m:e>
                          <m:lim>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𝑇</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𝑆</m:t>
                            </m:r>
                          </m:lim>
                        </m:limLow>
                      </m:fName>
                      <m:e>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𝑔</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rPr>
                              <m:t>𝑇</m:t>
                            </m:r>
                          </m:sub>
                        </m:sSub>
                      </m:e>
                    </m:func>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，再做一次高维后缀</a:t>
                </a:r>
                <a:r>
                  <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sym typeface="+mn-ea"/>
                  </a:rPr>
                  <a:t>min</a:t>
                </a: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即可。</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时间复杂度</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𝑂</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𝑛𝑘</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sSup>
                      <m:sSup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ctrlPr>
                      </m:sSup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𝑘</m:t>
                        </m:r>
                      </m:e>
                      <m: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2</m:t>
                        </m:r>
                      </m:sup>
                    </m:sSup>
                    <m:sSup>
                      <m:sSup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ctrlPr>
                      </m:sSup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2</m:t>
                        </m:r>
                      </m:e>
                      <m: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𝑘</m:t>
                        </m:r>
                      </m:sup>
                    </m:sSup>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zh-CN" sz="1800" spc="0" dirty="0">
                  <a:solidFill>
                    <a:schemeClr val="tx1"/>
                  </a:solidFill>
                  <a:latin typeface="Cambria Math" panose="02040503050406030204" charset="0"/>
                  <a:ea typeface="HarmonyOS Sans SC Light" pitchFamily="2" charset="-122"/>
                  <a:cs typeface="Cambria Math" panose="02040503050406030204" charset="0"/>
                </a:endParaRPr>
              </a:p>
            </p:txBody>
          </p:sp>
        </mc:Choice>
        <mc:Fallback>
          <p:sp>
            <p:nvSpPr>
              <p:cNvPr id="11" name="标题 1"/>
              <p:cNvSpPr txBox="1">
                <a:spLocks noRot="1" noChangeAspect="1" noMove="1" noResize="1" noEditPoints="1" noAdjustHandles="1" noChangeArrowheads="1" noChangeShapeType="1" noTextEdit="1"/>
              </p:cNvSpPr>
              <p:nvPr/>
            </p:nvSpPr>
            <p:spPr>
              <a:xfrm>
                <a:off x="844550" y="2651448"/>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形用户界面, 应用程序&#10;&#10;描述已自动生成"/>
          <p:cNvPicPr>
            <a:picLocks noChangeAspect="1"/>
          </p:cNvPicPr>
          <p:nvPr/>
        </p:nvPicPr>
        <p:blipFill rotWithShape="1">
          <a:blip r:embed="rId1"/>
          <a:srcRect l="129" t="-230" r="53706" b="230"/>
          <a:stretch>
            <a:fillRect/>
          </a:stretch>
        </p:blipFill>
        <p:spPr>
          <a:xfrm>
            <a:off x="0" y="-15816"/>
            <a:ext cx="12192000" cy="6880406"/>
          </a:xfrm>
          <a:prstGeom prst="rect">
            <a:avLst/>
          </a:prstGeom>
        </p:spPr>
      </p:pic>
      <p:sp>
        <p:nvSpPr>
          <p:cNvPr id="7" name="副标题 2"/>
          <p:cNvSpPr txBox="1"/>
          <p:nvPr/>
        </p:nvSpPr>
        <p:spPr>
          <a:xfrm>
            <a:off x="1524000" y="3125301"/>
            <a:ext cx="9144000" cy="102809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6500" b="1" i="0" kern="1200">
                <a:solidFill>
                  <a:schemeClr val="accent1"/>
                </a:solidFill>
                <a:latin typeface="HarmonyOS Sans SC" pitchFamily="2" charset="-122"/>
                <a:ea typeface="HarmonyOS Sans SC"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CN" dirty="0"/>
              <a:t>THANKS</a:t>
            </a:r>
            <a:r>
              <a:rPr kumimoji="1" lang="zh-CN" altLang="en-US" dirty="0"/>
              <a:t>！</a:t>
            </a:r>
            <a:endParaRPr kumimoji="1" lang="zh-CN" altLang="en-US" dirty="0"/>
          </a:p>
        </p:txBody>
      </p:sp>
      <p:pic>
        <p:nvPicPr>
          <p:cNvPr id="9" name="图片 8"/>
          <p:cNvPicPr>
            <a:picLocks noChangeAspect="1"/>
          </p:cNvPicPr>
          <p:nvPr/>
        </p:nvPicPr>
        <p:blipFill>
          <a:blip r:embed="rId2"/>
          <a:stretch>
            <a:fillRect/>
          </a:stretch>
        </p:blipFill>
        <p:spPr>
          <a:xfrm>
            <a:off x="4363329" y="2291917"/>
            <a:ext cx="2988624" cy="334344"/>
          </a:xfrm>
          <a:prstGeom prst="rect">
            <a:avLst/>
          </a:prstGeom>
        </p:spPr>
      </p:pic>
      <p:sp>
        <p:nvSpPr>
          <p:cNvPr id="10" name="副标题 2"/>
          <p:cNvSpPr txBox="1"/>
          <p:nvPr/>
        </p:nvSpPr>
        <p:spPr>
          <a:xfrm>
            <a:off x="3933590" y="4247028"/>
            <a:ext cx="3848101" cy="102809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6500" b="1" i="0" kern="1200">
                <a:solidFill>
                  <a:schemeClr val="accent1"/>
                </a:solidFill>
                <a:latin typeface="HarmonyOS Sans SC" pitchFamily="2" charset="-122"/>
                <a:ea typeface="HarmonyOS Sans SC" pitchFamily="2"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CN" sz="1200" b="0" spc="600" dirty="0">
                <a:latin typeface="HarmonyOS Sans SC Light" pitchFamily="2" charset="-122"/>
                <a:ea typeface="HarmonyOS Sans SC Light" pitchFamily="2" charset="-122"/>
              </a:rPr>
              <a:t>AC.NOWCODER.COM</a:t>
            </a:r>
            <a:endParaRPr kumimoji="1" lang="zh-CN" altLang="en-US" sz="1200" b="0" spc="600" dirty="0">
              <a:latin typeface="HarmonyOS Sans SC Light" pitchFamily="2" charset="-122"/>
              <a:ea typeface="HarmonyOS Sans SC Light"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B. Two Frogs</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题意</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446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sym typeface="+mn-ea"/>
                  </a:rPr>
                  <a:t>河道里有</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𝑛</m:t>
                    </m:r>
                  </m:oMath>
                </a14:m>
                <a:r>
                  <a:rPr kumimoji="1" lang="zh-CN" altLang="en-US" sz="1800" dirty="0">
                    <a:solidFill>
                      <a:schemeClr val="tx1"/>
                    </a:solidFill>
                    <a:latin typeface="Cambria Math" panose="02040503050406030204" charset="0"/>
                    <a:cs typeface="Cambria Math" panose="02040503050406030204" charset="0"/>
                    <a:sym typeface="+mn-ea"/>
                  </a:rPr>
                  <a:t>个荷叶排成一排，从第</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𝑖</m:t>
                    </m:r>
                    <m:r>
                      <a:rPr kumimoji="1" lang="en-US" altLang="zh-CN" sz="1800" i="1" dirty="0">
                        <a:solidFill>
                          <a:schemeClr val="tx1"/>
                        </a:solidFill>
                        <a:latin typeface="Cambria Math" panose="02040503050406030204" charset="0"/>
                        <a:cs typeface="Cambria Math" panose="02040503050406030204" charset="0"/>
                        <a:sym typeface="+mn-ea"/>
                      </a:rPr>
                      <m:t>(&lt;</m:t>
                    </m:r>
                    <m:r>
                      <a:rPr kumimoji="1" lang="en-US" altLang="zh-CN" sz="1800" i="1" dirty="0">
                        <a:solidFill>
                          <a:schemeClr val="tx1"/>
                        </a:solidFill>
                        <a:latin typeface="Cambria Math" panose="02040503050406030204" charset="0"/>
                        <a:cs typeface="Cambria Math" panose="02040503050406030204" charset="0"/>
                        <a:sym typeface="+mn-ea"/>
                      </a:rPr>
                      <m:t>𝑛</m:t>
                    </m:r>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个荷叶出发可以跳到第</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𝑖</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𝑖</m:t>
                    </m:r>
                    <m:r>
                      <a:rPr kumimoji="1" lang="en-US" altLang="zh-CN" sz="1800" i="1" dirty="0">
                        <a:solidFill>
                          <a:schemeClr val="tx1"/>
                        </a:solidFill>
                        <a:latin typeface="Cambria Math" panose="02040503050406030204" charset="0"/>
                        <a:cs typeface="Cambria Math" panose="02040503050406030204" charset="0"/>
                        <a:sym typeface="+mn-ea"/>
                      </a:rPr>
                      <m:t>+</m:t>
                    </m:r>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𝑎</m:t>
                        </m:r>
                      </m:e>
                      <m:sub>
                        <m:r>
                          <a:rPr kumimoji="1" lang="en-US" altLang="zh-CN" sz="1800" i="1" dirty="0">
                            <a:solidFill>
                              <a:schemeClr val="tx1"/>
                            </a:solidFill>
                            <a:latin typeface="Cambria Math" panose="02040503050406030204" charset="0"/>
                            <a:cs typeface="Cambria Math" panose="02040503050406030204" charset="0"/>
                            <a:sym typeface="+mn-ea"/>
                          </a:rPr>
                          <m:t>𝑖</m:t>
                        </m:r>
                      </m:sub>
                    </m:sSub>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个荷叶上，有两只青蛙从第</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1</m:t>
                    </m:r>
                  </m:oMath>
                </a14:m>
                <a:r>
                  <a:rPr kumimoji="1" lang="zh-CN" altLang="en-US" sz="1800" dirty="0">
                    <a:solidFill>
                      <a:schemeClr val="tx1"/>
                    </a:solidFill>
                    <a:latin typeface="Cambria Math" panose="02040503050406030204" charset="0"/>
                    <a:cs typeface="Cambria Math" panose="02040503050406030204" charset="0"/>
                    <a:sym typeface="+mn-ea"/>
                  </a:rPr>
                  <a:t>个荷叶出发，每一步都独立地等概率随机地跳向后边的荷叶，求两只青蛙以相同步数到达第</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𝑛</m:t>
                    </m:r>
                  </m:oMath>
                </a14:m>
                <a:r>
                  <a:rPr kumimoji="1" lang="zh-CN" altLang="en-US" sz="1800" dirty="0">
                    <a:solidFill>
                      <a:schemeClr val="tx1"/>
                    </a:solidFill>
                    <a:latin typeface="Cambria Math" panose="02040503050406030204" charset="0"/>
                    <a:cs typeface="Cambria Math" panose="02040503050406030204" charset="0"/>
                    <a:sym typeface="+mn-ea"/>
                  </a:rPr>
                  <a:t>个荷叶的概率。</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𝑛</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8000</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，保证</a:t>
                </a:r>
                <a14:m>
                  <m:oMath xmlns:m="http://schemas.openxmlformats.org/officeDocument/2006/math">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1</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sSub>
                      <m:sSubPr>
                        <m:ctrlP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ctrlPr>
                      </m:sSubPr>
                      <m:e>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𝑎</m:t>
                        </m:r>
                      </m:e>
                      <m: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𝑖</m:t>
                        </m:r>
                      </m:sub>
                    </m:sSub>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𝑛</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m:t>
                    </m:r>
                    <m:r>
                      <a:rPr kumimoji="1" lang="en-US" altLang="zh-CN" sz="1800" i="1" spc="0" dirty="0">
                        <a:solidFill>
                          <a:schemeClr val="tx1"/>
                        </a:solidFill>
                        <a:latin typeface="Cambria Math" panose="02040503050406030204" charset="0"/>
                        <a:ea typeface="HarmonyOS Sans SC Light" pitchFamily="2" charset="-122"/>
                        <a:cs typeface="Cambria Math" panose="02040503050406030204" charset="0"/>
                        <a:sym typeface="+mn-ea"/>
                      </a:rPr>
                      <m:t>𝑖</m:t>
                    </m:r>
                  </m:oMath>
                </a14:m>
                <a:r>
                  <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446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B. Two Frogs</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446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cs typeface="Cambria Math" panose="02040503050406030204" charset="0"/>
                    <a:sym typeface="+mn-ea"/>
                  </a:rPr>
                  <a:t>每步至少往后跳一个荷叶，</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𝑛</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oMath>
                </a14:m>
                <a:r>
                  <a:rPr kumimoji="1" lang="zh-CN" altLang="en-US" sz="1800" dirty="0">
                    <a:solidFill>
                      <a:schemeClr val="tx1"/>
                    </a:solidFill>
                    <a:latin typeface="Cambria Math" panose="02040503050406030204" charset="0"/>
                    <a:cs typeface="Cambria Math" panose="02040503050406030204" charset="0"/>
                    <a:sym typeface="+mn-ea"/>
                  </a:rPr>
                  <a:t>步之内一定能跳到第</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𝑛</m:t>
                    </m:r>
                  </m:oMath>
                </a14:m>
                <a:r>
                  <a:rPr kumimoji="1" lang="zh-CN" altLang="en-US" sz="1800" dirty="0">
                    <a:solidFill>
                      <a:schemeClr val="tx1"/>
                    </a:solidFill>
                    <a:latin typeface="Cambria Math" panose="02040503050406030204" charset="0"/>
                    <a:cs typeface="Cambria Math" panose="02040503050406030204" charset="0"/>
                    <a:sym typeface="+mn-ea"/>
                  </a:rPr>
                  <a:t>个荷叶。</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𝑓</m:t>
                        </m:r>
                      </m:e>
                      <m:sub>
                        <m:r>
                          <a:rPr kumimoji="1" lang="en-US" altLang="zh-CN" sz="1800" i="1" dirty="0">
                            <a:solidFill>
                              <a:schemeClr val="tx1"/>
                            </a:solidFill>
                            <a:latin typeface="Cambria Math" panose="02040503050406030204" charset="0"/>
                            <a:cs typeface="Cambria Math" panose="02040503050406030204" charset="0"/>
                            <a:sym typeface="+mn-ea"/>
                          </a:rPr>
                          <m:t>𝑠</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𝑖</m:t>
                        </m:r>
                      </m:sub>
                    </m:sSub>
                  </m:oMath>
                </a14:m>
                <a:r>
                  <a:rPr kumimoji="1" lang="zh-CN" altLang="en-US" sz="1800" dirty="0">
                    <a:solidFill>
                      <a:schemeClr val="tx1"/>
                    </a:solidFill>
                    <a:latin typeface="Cambria Math" panose="02040503050406030204" charset="0"/>
                    <a:cs typeface="Cambria Math" panose="02040503050406030204" charset="0"/>
                    <a:sym typeface="+mn-ea"/>
                  </a:rPr>
                  <a:t>表示从第</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1</m:t>
                    </m:r>
                  </m:oMath>
                </a14:m>
                <a:r>
                  <a:rPr kumimoji="1" lang="zh-CN" altLang="en-US" sz="1800" dirty="0">
                    <a:solidFill>
                      <a:schemeClr val="tx1"/>
                    </a:solidFill>
                    <a:latin typeface="Cambria Math" panose="02040503050406030204" charset="0"/>
                    <a:cs typeface="Cambria Math" panose="02040503050406030204" charset="0"/>
                    <a:sym typeface="+mn-ea"/>
                  </a:rPr>
                  <a:t>个荷叶出发恰好</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𝑠</m:t>
                    </m:r>
                  </m:oMath>
                </a14:m>
                <a:r>
                  <a:rPr kumimoji="1" lang="zh-CN" altLang="en-US" sz="1800" dirty="0">
                    <a:solidFill>
                      <a:schemeClr val="tx1"/>
                    </a:solidFill>
                    <a:latin typeface="Cambria Math" panose="02040503050406030204" charset="0"/>
                    <a:cs typeface="Cambria Math" panose="02040503050406030204" charset="0"/>
                    <a:sym typeface="+mn-ea"/>
                  </a:rPr>
                  <a:t>次跳到第</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𝑖</m:t>
                    </m:r>
                  </m:oMath>
                </a14:m>
                <a:r>
                  <a:rPr kumimoji="1" lang="zh-CN" altLang="en-US" sz="1800" dirty="0">
                    <a:solidFill>
                      <a:schemeClr val="tx1"/>
                    </a:solidFill>
                    <a:latin typeface="Cambria Math" panose="02040503050406030204" charset="0"/>
                    <a:cs typeface="Cambria Math" panose="02040503050406030204" charset="0"/>
                    <a:sym typeface="+mn-ea"/>
                  </a:rPr>
                  <a:t>个荷叶的概率。</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cs typeface="Cambria Math" panose="02040503050406030204" charset="0"/>
                    <a:sym typeface="+mn-ea"/>
                  </a:rPr>
                  <a:t>考虑向后转移，</a:t>
                </a:r>
                <a14:m>
                  <m:oMath xmlns:m="http://schemas.openxmlformats.org/officeDocument/2006/math">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𝑓</m:t>
                        </m:r>
                      </m:e>
                      <m:sub>
                        <m:r>
                          <a:rPr kumimoji="1" lang="en-US" altLang="zh-CN" sz="1800" i="1" dirty="0">
                            <a:solidFill>
                              <a:schemeClr val="tx1"/>
                            </a:solidFill>
                            <a:latin typeface="Cambria Math" panose="02040503050406030204" charset="0"/>
                            <a:cs typeface="Cambria Math" panose="02040503050406030204" charset="0"/>
                            <a:sym typeface="+mn-ea"/>
                          </a:rPr>
                          <m:t>𝑠</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𝑖</m:t>
                        </m:r>
                      </m:sub>
                    </m:sSub>
                  </m:oMath>
                </a14:m>
                <a:r>
                  <a:rPr kumimoji="1" lang="zh-CN" altLang="en-US" sz="1800" dirty="0">
                    <a:solidFill>
                      <a:schemeClr val="tx1"/>
                    </a:solidFill>
                    <a:latin typeface="Cambria Math" panose="02040503050406030204" charset="0"/>
                    <a:cs typeface="Cambria Math" panose="02040503050406030204" charset="0"/>
                    <a:sym typeface="+mn-ea"/>
                  </a:rPr>
                  <a:t>对</a:t>
                </a:r>
                <a14:m>
                  <m:oMath xmlns:m="http://schemas.openxmlformats.org/officeDocument/2006/math">
                    <m:sSub>
                      <m:sSubPr>
                        <m:ctrlPr>
                          <a:rPr kumimoji="1" lang="zh-CN" altLang="en-US"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𝑓</m:t>
                        </m:r>
                      </m:e>
                      <m:sub>
                        <m:r>
                          <a:rPr kumimoji="1" lang="en-US" altLang="zh-CN" sz="1800" i="1" dirty="0">
                            <a:solidFill>
                              <a:schemeClr val="tx1"/>
                            </a:solidFill>
                            <a:latin typeface="Cambria Math" panose="02040503050406030204" charset="0"/>
                            <a:cs typeface="Cambria Math" panose="02040503050406030204" charset="0"/>
                            <a:sym typeface="+mn-ea"/>
                          </a:rPr>
                          <m:t>𝑠</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𝑗</m:t>
                        </m:r>
                      </m:sub>
                    </m:sSub>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𝑖</m:t>
                    </m:r>
                    <m:r>
                      <a:rPr kumimoji="1" lang="en-US" altLang="zh-CN" sz="1800" i="1" dirty="0">
                        <a:solidFill>
                          <a:schemeClr val="tx1"/>
                        </a:solidFill>
                        <a:latin typeface="Cambria Math" panose="02040503050406030204" charset="0"/>
                        <a:cs typeface="Cambria Math" panose="02040503050406030204" charset="0"/>
                        <a:sym typeface="+mn-ea"/>
                      </a:rPr>
                      <m:t>&lt;</m:t>
                    </m:r>
                    <m:r>
                      <a:rPr kumimoji="1" lang="en-US" altLang="zh-CN" sz="1800" i="1" dirty="0">
                        <a:solidFill>
                          <a:schemeClr val="tx1"/>
                        </a:solidFill>
                        <a:latin typeface="Cambria Math" panose="02040503050406030204" charset="0"/>
                        <a:cs typeface="Cambria Math" panose="02040503050406030204" charset="0"/>
                        <a:sym typeface="+mn-ea"/>
                      </a:rPr>
                      <m:t>𝑗</m:t>
                    </m:r>
                    <m:r>
                      <a:rPr kumimoji="1" lang="en-US" altLang="zh-CN" sz="1800" i="1" dirty="0">
                        <a:solidFill>
                          <a:schemeClr val="tx1"/>
                        </a:solidFill>
                        <a:latin typeface="Cambria Math" panose="02040503050406030204" charset="0"/>
                        <a:cs typeface="Cambria Math" panose="02040503050406030204" charset="0"/>
                        <a:sym typeface="+mn-ea"/>
                      </a:rPr>
                      <m:t>≤</m:t>
                    </m:r>
                    <m:r>
                      <a:rPr lang="en-US" altLang="zh-CN" sz="1800" b="0" i="1" dirty="0">
                        <a:solidFill>
                          <a:schemeClr val="tx1"/>
                        </a:solidFill>
                        <a:latin typeface="Cambria Math" panose="02040503050406030204" charset="0"/>
                        <a:cs typeface="Cambria Math" panose="02040503050406030204" charset="0"/>
                      </a:rPr>
                      <m:t>𝑖</m:t>
                    </m:r>
                    <m:r>
                      <a:rPr lang="en-US" altLang="zh-CN" sz="1800" b="0" i="1" dirty="0">
                        <a:solidFill>
                          <a:schemeClr val="tx1"/>
                        </a:solidFill>
                        <a:latin typeface="Cambria Math" panose="02040503050406030204" charset="0"/>
                        <a:cs typeface="Cambria Math" panose="02040503050406030204" charset="0"/>
                      </a:rPr>
                      <m:t>+</m:t>
                    </m:r>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𝑎</m:t>
                        </m:r>
                      </m:e>
                      <m:sub>
                        <m:r>
                          <a:rPr kumimoji="1" lang="en-US" altLang="zh-CN" sz="1800" i="1" dirty="0">
                            <a:solidFill>
                              <a:schemeClr val="tx1"/>
                            </a:solidFill>
                            <a:latin typeface="Cambria Math" panose="02040503050406030204" charset="0"/>
                            <a:cs typeface="Cambria Math" panose="02040503050406030204" charset="0"/>
                            <a:sym typeface="+mn-ea"/>
                          </a:rPr>
                          <m:t>𝑖</m:t>
                        </m:r>
                      </m:sub>
                    </m:sSub>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有</a:t>
                </a:r>
                <a14:m>
                  <m:oMath xmlns:m="http://schemas.openxmlformats.org/officeDocument/2006/math">
                    <m:f>
                      <m:fPr>
                        <m:type m:val="lin"/>
                        <m:ctrlPr>
                          <a:rPr kumimoji="1" lang="en-US" altLang="zh-CN" sz="1800" i="1" dirty="0">
                            <a:solidFill>
                              <a:schemeClr val="tx1"/>
                            </a:solidFill>
                            <a:latin typeface="Cambria Math" panose="02040503050406030204" charset="0"/>
                            <a:cs typeface="Cambria Math" panose="02040503050406030204" charset="0"/>
                            <a:sym typeface="+mn-ea"/>
                          </a:rPr>
                        </m:ctrlPr>
                      </m:fPr>
                      <m:num>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𝑓</m:t>
                            </m:r>
                          </m:e>
                          <m:sub>
                            <m:r>
                              <a:rPr kumimoji="1" lang="en-US" altLang="zh-CN" sz="1800" i="1" dirty="0">
                                <a:solidFill>
                                  <a:schemeClr val="tx1"/>
                                </a:solidFill>
                                <a:latin typeface="Cambria Math" panose="02040503050406030204" charset="0"/>
                                <a:cs typeface="Cambria Math" panose="02040503050406030204" charset="0"/>
                                <a:sym typeface="+mn-ea"/>
                              </a:rPr>
                              <m:t>𝑠</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𝑖</m:t>
                            </m:r>
                          </m:sub>
                        </m:sSub>
                      </m:num>
                      <m:den>
                        <m:sSub>
                          <m:sSubPr>
                            <m:ctrlPr>
                              <a:rPr kumimoji="1" lang="en-US" altLang="zh-CN" sz="1800" i="1" dirty="0">
                                <a:solidFill>
                                  <a:schemeClr val="tx1"/>
                                </a:solidFill>
                                <a:latin typeface="Cambria Math" panose="02040503050406030204" charset="0"/>
                                <a:cs typeface="Cambria Math" panose="02040503050406030204" charset="0"/>
                                <a:sym typeface="+mn-ea"/>
                              </a:rPr>
                            </m:ctrlPr>
                          </m:sSubPr>
                          <m:e>
                            <m:r>
                              <a:rPr kumimoji="1" lang="en-US" altLang="zh-CN" sz="1800" i="1" dirty="0">
                                <a:solidFill>
                                  <a:schemeClr val="tx1"/>
                                </a:solidFill>
                                <a:latin typeface="Cambria Math" panose="02040503050406030204" charset="0"/>
                                <a:cs typeface="Cambria Math" panose="02040503050406030204" charset="0"/>
                                <a:sym typeface="+mn-ea"/>
                              </a:rPr>
                              <m:t>𝑎</m:t>
                            </m:r>
                          </m:e>
                          <m:sub>
                            <m:r>
                              <a:rPr kumimoji="1" lang="en-US" altLang="zh-CN" sz="1800" i="1" dirty="0">
                                <a:solidFill>
                                  <a:schemeClr val="tx1"/>
                                </a:solidFill>
                                <a:latin typeface="Cambria Math" panose="02040503050406030204" charset="0"/>
                                <a:cs typeface="Cambria Math" panose="02040503050406030204" charset="0"/>
                                <a:sym typeface="+mn-ea"/>
                              </a:rPr>
                              <m:t>𝑖</m:t>
                            </m:r>
                          </m:sub>
                        </m:sSub>
                      </m:den>
                    </m:f>
                  </m:oMath>
                </a14:m>
                <a:r>
                  <a:rPr kumimoji="1" lang="zh-CN" altLang="en-US" sz="1800" dirty="0">
                    <a:solidFill>
                      <a:schemeClr val="tx1"/>
                    </a:solidFill>
                    <a:latin typeface="Cambria Math" panose="02040503050406030204" charset="0"/>
                    <a:cs typeface="Cambria Math" panose="02040503050406030204" charset="0"/>
                    <a:sym typeface="+mn-ea"/>
                  </a:rPr>
                  <a:t>的贡献，前缀和优化即可。</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cs typeface="Cambria Math" panose="02040503050406030204" charset="0"/>
                    <a:sym typeface="+mn-ea"/>
                  </a:rPr>
                  <a:t>答案就是</a:t>
                </a:r>
                <a14:m>
                  <m:oMath xmlns:m="http://schemas.openxmlformats.org/officeDocument/2006/math">
                    <m:nary>
                      <m:naryPr>
                        <m:chr m:val="∑"/>
                        <m:limLoc m:val="undOvr"/>
                        <m:ctrlPr>
                          <a:rPr kumimoji="1" lang="zh-CN" altLang="en-US" sz="1800" i="1" dirty="0">
                            <a:solidFill>
                              <a:schemeClr val="tx1"/>
                            </a:solidFill>
                            <a:latin typeface="Cambria Math" panose="02040503050406030204" charset="0"/>
                            <a:cs typeface="Cambria Math" panose="02040503050406030204" charset="0"/>
                            <a:sym typeface="+mn-ea"/>
                          </a:rPr>
                        </m:ctrlPr>
                      </m:naryPr>
                      <m:sub>
                        <m:r>
                          <a:rPr kumimoji="1" lang="en-US" altLang="zh-CN" sz="1800" i="1" dirty="0">
                            <a:solidFill>
                              <a:schemeClr val="tx1"/>
                            </a:solidFill>
                            <a:latin typeface="Cambria Math" panose="02040503050406030204" charset="0"/>
                            <a:cs typeface="Cambria Math" panose="02040503050406030204" charset="0"/>
                            <a:sym typeface="+mn-ea"/>
                          </a:rPr>
                          <m:t>𝑠</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sub>
                      <m:sup>
                        <m:r>
                          <a:rPr kumimoji="1" lang="en-US" altLang="zh-CN" sz="1800" i="1" dirty="0">
                            <a:solidFill>
                              <a:schemeClr val="tx1"/>
                            </a:solidFill>
                            <a:latin typeface="Cambria Math" panose="02040503050406030204" charset="0"/>
                            <a:cs typeface="Cambria Math" panose="02040503050406030204" charset="0"/>
                            <a:sym typeface="+mn-ea"/>
                          </a:rPr>
                          <m:t>𝑛</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1</m:t>
                        </m:r>
                      </m:sup>
                      <m:e>
                        <m:sSubSup>
                          <m:sSubSupPr>
                            <m:ctrlPr>
                              <a:rPr kumimoji="1" lang="zh-CN" altLang="en-US" sz="1800" i="1" dirty="0">
                                <a:solidFill>
                                  <a:schemeClr val="tx1"/>
                                </a:solidFill>
                                <a:latin typeface="Cambria Math" panose="02040503050406030204" charset="0"/>
                                <a:cs typeface="Cambria Math" panose="02040503050406030204" charset="0"/>
                                <a:sym typeface="+mn-ea"/>
                              </a:rPr>
                            </m:ctrlPr>
                          </m:sSubSupPr>
                          <m:e>
                            <m:r>
                              <a:rPr kumimoji="1" lang="en-US" altLang="zh-CN" sz="1800" i="1" dirty="0">
                                <a:solidFill>
                                  <a:schemeClr val="tx1"/>
                                </a:solidFill>
                                <a:latin typeface="Cambria Math" panose="02040503050406030204" charset="0"/>
                                <a:cs typeface="Cambria Math" panose="02040503050406030204" charset="0"/>
                                <a:sym typeface="+mn-ea"/>
                              </a:rPr>
                              <m:t>𝑓</m:t>
                            </m:r>
                          </m:e>
                          <m:sub>
                            <m:r>
                              <a:rPr kumimoji="1" lang="en-US" altLang="zh-CN" sz="1800" i="1" dirty="0">
                                <a:solidFill>
                                  <a:schemeClr val="tx1"/>
                                </a:solidFill>
                                <a:latin typeface="Cambria Math" panose="02040503050406030204" charset="0"/>
                                <a:cs typeface="Cambria Math" panose="02040503050406030204" charset="0"/>
                                <a:sym typeface="+mn-ea"/>
                              </a:rPr>
                              <m:t>𝑠</m:t>
                            </m:r>
                            <m:r>
                              <a:rPr kumimoji="1" lang="en-US" altLang="zh-CN" sz="1800" i="1" dirty="0">
                                <a:solidFill>
                                  <a:schemeClr val="tx1"/>
                                </a:solidFill>
                                <a:latin typeface="Cambria Math" panose="02040503050406030204" charset="0"/>
                                <a:cs typeface="Cambria Math" panose="02040503050406030204" charset="0"/>
                                <a:sym typeface="+mn-ea"/>
                              </a:rPr>
                              <m:t>,</m:t>
                            </m:r>
                            <m:r>
                              <a:rPr kumimoji="1" lang="en-US" altLang="zh-CN" sz="1800" i="1" dirty="0">
                                <a:solidFill>
                                  <a:schemeClr val="tx1"/>
                                </a:solidFill>
                                <a:latin typeface="Cambria Math" panose="02040503050406030204" charset="0"/>
                                <a:cs typeface="Cambria Math" panose="02040503050406030204" charset="0"/>
                                <a:sym typeface="+mn-ea"/>
                              </a:rPr>
                              <m:t>𝑛</m:t>
                            </m:r>
                          </m:sub>
                          <m:sup>
                            <m:r>
                              <a:rPr kumimoji="1" lang="en-US" altLang="zh-CN" sz="1800" i="1" dirty="0">
                                <a:solidFill>
                                  <a:schemeClr val="tx1"/>
                                </a:solidFill>
                                <a:latin typeface="Cambria Math" panose="02040503050406030204" charset="0"/>
                                <a:cs typeface="Cambria Math" panose="02040503050406030204" charset="0"/>
                                <a:sym typeface="+mn-ea"/>
                              </a:rPr>
                              <m:t>2</m:t>
                            </m:r>
                          </m:sup>
                        </m:sSubSup>
                      </m:e>
                    </m:nary>
                  </m:oMath>
                </a14:m>
                <a:r>
                  <a:rPr kumimoji="1" lang="zh-CN" altLang="en-US" sz="1800" dirty="0">
                    <a:solidFill>
                      <a:schemeClr val="tx1"/>
                    </a:solidFill>
                    <a:latin typeface="Cambria Math" panose="02040503050406030204" charset="0"/>
                    <a:cs typeface="Cambria Math" panose="02040503050406030204" charset="0"/>
                    <a:sym typeface="+mn-ea"/>
                  </a:rPr>
                  <a:t>，时间复杂度</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sym typeface="+mn-ea"/>
                      </a:rPr>
                      <m:t>𝑂</m:t>
                    </m:r>
                    <m:r>
                      <a:rPr kumimoji="1" lang="en-US" altLang="zh-CN" sz="1800" i="1" dirty="0">
                        <a:solidFill>
                          <a:schemeClr val="tx1"/>
                        </a:solidFill>
                        <a:latin typeface="Cambria Math" panose="02040503050406030204" charset="0"/>
                        <a:cs typeface="Cambria Math" panose="02040503050406030204" charset="0"/>
                        <a:sym typeface="+mn-ea"/>
                      </a:rPr>
                      <m:t>(</m:t>
                    </m:r>
                    <m:sSup>
                      <m:sSupPr>
                        <m:ctrlPr>
                          <a:rPr kumimoji="1" lang="en-US" altLang="zh-CN" sz="1800" i="1" dirty="0">
                            <a:solidFill>
                              <a:schemeClr val="tx1"/>
                            </a:solidFill>
                            <a:latin typeface="Cambria Math" panose="02040503050406030204" charset="0"/>
                            <a:cs typeface="Cambria Math" panose="02040503050406030204" charset="0"/>
                            <a:sym typeface="+mn-ea"/>
                          </a:rPr>
                        </m:ctrlPr>
                      </m:sSupPr>
                      <m:e>
                        <m:r>
                          <a:rPr kumimoji="1" lang="en-US" altLang="zh-CN" sz="1800" i="1" dirty="0">
                            <a:solidFill>
                              <a:schemeClr val="tx1"/>
                            </a:solidFill>
                            <a:latin typeface="Cambria Math" panose="02040503050406030204" charset="0"/>
                            <a:cs typeface="Cambria Math" panose="02040503050406030204" charset="0"/>
                            <a:sym typeface="+mn-ea"/>
                          </a:rPr>
                          <m:t>𝑛</m:t>
                        </m:r>
                      </m:e>
                      <m:sup>
                        <m:r>
                          <a:rPr kumimoji="1" lang="en-US" altLang="zh-CN" sz="1800" i="1" dirty="0">
                            <a:solidFill>
                              <a:schemeClr val="tx1"/>
                            </a:solidFill>
                            <a:latin typeface="Cambria Math" panose="02040503050406030204" charset="0"/>
                            <a:cs typeface="Cambria Math" panose="02040503050406030204" charset="0"/>
                            <a:sym typeface="+mn-ea"/>
                          </a:rPr>
                          <m:t>2</m:t>
                        </m:r>
                      </m:sup>
                    </m:sSup>
                    <m:r>
                      <a:rPr kumimoji="1" lang="en-US" altLang="zh-CN" sz="1800" i="1" dirty="0">
                        <a:solidFill>
                          <a:schemeClr val="tx1"/>
                        </a:solidFill>
                        <a:latin typeface="Cambria Math" panose="02040503050406030204" charset="0"/>
                        <a:cs typeface="Cambria Math" panose="02040503050406030204" charset="0"/>
                        <a:sym typeface="+mn-ea"/>
                      </a:rPr>
                      <m:t>)</m:t>
                    </m:r>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sym typeface="+mn-ea"/>
                </a:endParaRPr>
              </a:p>
              <a:p>
                <a:pPr marR="0" lvl="0" indent="0" algn="l" defTabSz="914400" rtl="0" eaLnBrk="1" fontAlgn="auto" latinLnBrk="0" hangingPunct="1">
                  <a:lnSpc>
                    <a:spcPct val="120000"/>
                  </a:lnSpc>
                  <a:spcBef>
                    <a:spcPct val="0"/>
                  </a:spcBef>
                  <a:spcAft>
                    <a:spcPts val="0"/>
                  </a:spcAft>
                  <a:buClrTx/>
                  <a:buSzTx/>
                  <a:buFont typeface="Arial" panose="020B0604020202020204" pitchFamily="34" charset="0"/>
                  <a:defRPr/>
                </a:pPr>
                <a:endParaRPr kumimoji="1" lang="zh-CN" altLang="en-US" sz="1800" i="1" spc="0" dirty="0">
                  <a:solidFill>
                    <a:schemeClr val="tx1"/>
                  </a:solidFill>
                  <a:latin typeface="Cambria Math" panose="02040503050406030204" charset="0"/>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446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C. Global Positioning System</a:t>
            </a:r>
            <a:endParaRPr kumimoji="1" lang="en-US" altLang="zh-CN" dirty="0">
              <a:sym typeface="+mn-ea"/>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题意</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446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rPr>
                  <a:t>有</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𝑛</m:t>
                    </m:r>
                  </m:oMath>
                </a14:m>
                <a:r>
                  <a:rPr kumimoji="1" lang="zh-CN" altLang="en-US" sz="1800" dirty="0">
                    <a:solidFill>
                      <a:schemeClr val="tx1"/>
                    </a:solidFill>
                    <a:latin typeface="Cambria Math" panose="02040503050406030204" charset="0"/>
                    <a:cs typeface="Cambria Math" panose="02040503050406030204" charset="0"/>
                  </a:rPr>
                  <a:t>个坐标未知的三维点，给出</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𝑚</m:t>
                    </m:r>
                  </m:oMath>
                </a14:m>
                <a:r>
                  <a:rPr kumimoji="1" lang="zh-CN" altLang="en-US" sz="1800" dirty="0">
                    <a:solidFill>
                      <a:schemeClr val="tx1"/>
                    </a:solidFill>
                    <a:latin typeface="Cambria Math" panose="02040503050406030204" charset="0"/>
                    <a:cs typeface="Cambria Math" panose="02040503050406030204" charset="0"/>
                  </a:rPr>
                  <a:t>对点的相对位置关系，要修改恰好一个</a:t>
                </a:r>
                <a:r>
                  <a:rPr kumimoji="1" lang="zh-CN" altLang="en-US" sz="1800" dirty="0">
                    <a:solidFill>
                      <a:schemeClr val="tx1"/>
                    </a:solidFill>
                    <a:latin typeface="Cambria Math" panose="02040503050406030204" charset="0"/>
                    <a:cs typeface="Cambria Math" panose="02040503050406030204" charset="0"/>
                    <a:sym typeface="+mn-ea"/>
                  </a:rPr>
                  <a:t>关系</a:t>
                </a:r>
                <a:r>
                  <a:rPr kumimoji="1" lang="zh-CN" altLang="en-US" sz="1800" dirty="0">
                    <a:solidFill>
                      <a:schemeClr val="tx1"/>
                    </a:solidFill>
                    <a:latin typeface="Cambria Math" panose="02040503050406030204" charset="0"/>
                    <a:cs typeface="Cambria Math" panose="02040503050406030204" charset="0"/>
                  </a:rPr>
                  <a:t>使得存在一组三维点坐标满足所有关系，找出所有可以被修改的关系。</a:t>
                </a:r>
                <a:endParaRPr kumimoji="1" lang="zh-CN" altLang="en-US" sz="1800" dirty="0">
                  <a:solidFill>
                    <a:schemeClr val="tx1"/>
                  </a:solidFill>
                  <a:latin typeface="Cambria Math" panose="02040503050406030204" charset="0"/>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𝑛</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5</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sSup>
                      <m:sSup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10</m:t>
                        </m:r>
                      </m:e>
                      <m:sup>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5</m:t>
                        </m:r>
                      </m:sup>
                    </m:sSup>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a:t>
                </a: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𝑛</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1</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𝑚</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5</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sSup>
                      <m:sSupPr>
                        <m:ctrlP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ctrlPr>
                      </m:sSupPr>
                      <m:e>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10</m:t>
                        </m:r>
                      </m:e>
                      <m:sup>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5</m:t>
                        </m:r>
                      </m:sup>
                    </m:sSup>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保证给出的关系构成无向连通简单图，且一定有解。</a:t>
                </a:r>
                <a:endParaRPr kumimoji="1" lang="en-US" altLang="zh-CN" sz="1800" b="0" i="0" spc="0" dirty="0">
                  <a:solidFill>
                    <a:schemeClr val="tx1"/>
                  </a:solidFill>
                  <a:latin typeface="HarmonyOS Sans SC Light" pitchFamily="2" charset="-122"/>
                  <a:ea typeface="HarmonyOS Sans SC Light" pitchFamily="2" charset="-122"/>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zh-CN" sz="1800" b="0" i="0" spc="0" dirty="0">
                  <a:solidFill>
                    <a:schemeClr val="tx1"/>
                  </a:solidFill>
                  <a:latin typeface="HarmonyOS Sans SC Light" pitchFamily="2" charset="-122"/>
                  <a:ea typeface="HarmonyOS Sans SC Light"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446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C. Global Positioning System</a:t>
            </a:r>
            <a:endParaRPr kumimoji="1" lang="en-US" altLang="zh-CN" dirty="0">
              <a:sym typeface="+mn-ea"/>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446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rPr>
                  <a:t>不难发现，存在一组</a:t>
                </a:r>
                <a:r>
                  <a:rPr kumimoji="1" lang="zh-CN" altLang="en-US" sz="1800" dirty="0">
                    <a:solidFill>
                      <a:schemeClr val="tx1"/>
                    </a:solidFill>
                    <a:latin typeface="Cambria Math" panose="02040503050406030204" charset="0"/>
                    <a:cs typeface="Cambria Math" panose="02040503050406030204" charset="0"/>
                    <a:sym typeface="+mn-ea"/>
                  </a:rPr>
                  <a:t>三维点坐标满足所有相对位置关系，当且仅当图上所有回路的矢量和为</a:t>
                </a:r>
                <a14:m>
                  <m:oMath xmlns:m="http://schemas.openxmlformats.org/officeDocument/2006/math">
                    <m:acc>
                      <m:accPr>
                        <m:chr m:val="⃑"/>
                        <m:ctrlPr>
                          <a:rPr kumimoji="1" lang="en-US" altLang="zh-CN" sz="1800" i="1" dirty="0">
                            <a:solidFill>
                              <a:schemeClr val="tx1"/>
                            </a:solidFill>
                            <a:latin typeface="Cambria Math" panose="02040503050406030204" charset="0"/>
                            <a:cs typeface="Cambria Math" panose="02040503050406030204" charset="0"/>
                            <a:sym typeface="+mn-ea"/>
                          </a:rPr>
                        </m:ctrlPr>
                      </m:accPr>
                      <m:e>
                        <m:r>
                          <a:rPr kumimoji="1" lang="en-US" altLang="zh-CN" sz="1800" i="1" dirty="0">
                            <a:solidFill>
                              <a:schemeClr val="tx1"/>
                            </a:solidFill>
                            <a:latin typeface="Cambria Math" panose="02040503050406030204" charset="0"/>
                            <a:cs typeface="Cambria Math" panose="02040503050406030204" charset="0"/>
                            <a:sym typeface="+mn-ea"/>
                          </a:rPr>
                          <m:t>0</m:t>
                        </m:r>
                      </m:e>
                    </m:acc>
                  </m:oMath>
                </a14:m>
                <a:r>
                  <a:rPr kumimoji="1" lang="zh-CN" altLang="en-US" sz="1800" dirty="0">
                    <a:solidFill>
                      <a:schemeClr val="tx1"/>
                    </a:solidFill>
                    <a:latin typeface="Cambria Math" panose="02040503050406030204" charset="0"/>
                    <a:cs typeface="Cambria Math" panose="02040503050406030204" charset="0"/>
                    <a:sym typeface="+mn-ea"/>
                  </a:rPr>
                  <a:t>。</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cs typeface="Cambria Math" panose="02040503050406030204" charset="0"/>
                    <a:sym typeface="+mn-ea"/>
                  </a:rPr>
                  <a:t>如果存在回路的矢量和不为</a:t>
                </a:r>
                <a14:m>
                  <m:oMath xmlns:m="http://schemas.openxmlformats.org/officeDocument/2006/math">
                    <m:acc>
                      <m:accPr>
                        <m:chr m:val="⃑"/>
                        <m:ctrlPr>
                          <a:rPr kumimoji="1" lang="en-US" altLang="zh-CN" sz="1800" i="1" dirty="0">
                            <a:solidFill>
                              <a:schemeClr val="tx1"/>
                            </a:solidFill>
                            <a:latin typeface="Cambria Math" panose="02040503050406030204" charset="0"/>
                            <a:cs typeface="Cambria Math" panose="02040503050406030204" charset="0"/>
                            <a:sym typeface="+mn-ea"/>
                          </a:rPr>
                        </m:ctrlPr>
                      </m:accPr>
                      <m:e>
                        <m:r>
                          <a:rPr kumimoji="1" lang="en-US" altLang="zh-CN" sz="1800" i="1" dirty="0">
                            <a:solidFill>
                              <a:schemeClr val="tx1"/>
                            </a:solidFill>
                            <a:latin typeface="Cambria Math" panose="02040503050406030204" charset="0"/>
                            <a:cs typeface="Cambria Math" panose="02040503050406030204" charset="0"/>
                            <a:sym typeface="+mn-ea"/>
                          </a:rPr>
                          <m:t>0</m:t>
                        </m:r>
                      </m:e>
                    </m:acc>
                  </m:oMath>
                </a14:m>
                <a:r>
                  <a:rPr kumimoji="1" lang="zh-CN" altLang="en-US" sz="1800" dirty="0">
                    <a:solidFill>
                      <a:schemeClr val="tx1"/>
                    </a:solidFill>
                    <a:latin typeface="Cambria Math" panose="02040503050406030204" charset="0"/>
                    <a:cs typeface="Cambria Math" panose="02040503050406030204" charset="0"/>
                    <a:sym typeface="+mn-ea"/>
                  </a:rPr>
                  <a:t>，那么需要被修改的边就是所有这些回路的交集。由于保证有解，交集不会为空，也不需要考虑无法修改一条边使得所有回路的矢量和均为</a:t>
                </a:r>
                <a14:m>
                  <m:oMath xmlns:m="http://schemas.openxmlformats.org/officeDocument/2006/math">
                    <m:acc>
                      <m:accPr>
                        <m:chr m:val="⃑"/>
                        <m:ctrlPr>
                          <a:rPr kumimoji="1" lang="en-US" altLang="zh-CN" sz="1800" i="1" dirty="0">
                            <a:solidFill>
                              <a:schemeClr val="tx1"/>
                            </a:solidFill>
                            <a:latin typeface="Cambria Math" panose="02040503050406030204" charset="0"/>
                            <a:cs typeface="Cambria Math" panose="02040503050406030204" charset="0"/>
                            <a:sym typeface="+mn-ea"/>
                          </a:rPr>
                        </m:ctrlPr>
                      </m:accPr>
                      <m:e>
                        <m:r>
                          <a:rPr kumimoji="1" lang="en-US" altLang="zh-CN" sz="1800" i="1" dirty="0">
                            <a:solidFill>
                              <a:schemeClr val="tx1"/>
                            </a:solidFill>
                            <a:latin typeface="Cambria Math" panose="02040503050406030204" charset="0"/>
                            <a:cs typeface="Cambria Math" panose="02040503050406030204" charset="0"/>
                            <a:sym typeface="+mn-ea"/>
                          </a:rPr>
                          <m:t>0</m:t>
                        </m:r>
                      </m:e>
                    </m:acc>
                  </m:oMath>
                </a14:m>
                <a:r>
                  <a:rPr kumimoji="1" lang="zh-CN" altLang="en-US" sz="1800" dirty="0">
                    <a:solidFill>
                      <a:schemeClr val="tx1"/>
                    </a:solidFill>
                    <a:latin typeface="Cambria Math" panose="02040503050406030204" charset="0"/>
                    <a:cs typeface="Cambria Math" panose="02040503050406030204" charset="0"/>
                    <a:sym typeface="+mn-ea"/>
                  </a:rPr>
                  <a:t>的情况。</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cs typeface="Cambria Math" panose="02040503050406030204" charset="0"/>
                    <a:sym typeface="+mn-ea"/>
                  </a:rPr>
                  <a:t>如果所有回路的矢量和均为</a:t>
                </a:r>
                <a14:m>
                  <m:oMath xmlns:m="http://schemas.openxmlformats.org/officeDocument/2006/math">
                    <m:acc>
                      <m:accPr>
                        <m:chr m:val="⃑"/>
                        <m:ctrlPr>
                          <a:rPr kumimoji="1" lang="en-US" altLang="zh-CN" sz="1800" i="1" dirty="0">
                            <a:solidFill>
                              <a:schemeClr val="tx1"/>
                            </a:solidFill>
                            <a:latin typeface="Cambria Math" panose="02040503050406030204" charset="0"/>
                            <a:cs typeface="Cambria Math" panose="02040503050406030204" charset="0"/>
                            <a:sym typeface="+mn-ea"/>
                          </a:rPr>
                        </m:ctrlPr>
                      </m:accPr>
                      <m:e>
                        <m:r>
                          <a:rPr kumimoji="1" lang="en-US" altLang="zh-CN" sz="1800" i="1" dirty="0">
                            <a:solidFill>
                              <a:schemeClr val="tx1"/>
                            </a:solidFill>
                            <a:latin typeface="Cambria Math" panose="02040503050406030204" charset="0"/>
                            <a:cs typeface="Cambria Math" panose="02040503050406030204" charset="0"/>
                            <a:sym typeface="+mn-ea"/>
                          </a:rPr>
                          <m:t>0</m:t>
                        </m:r>
                      </m:e>
                    </m:acc>
                  </m:oMath>
                </a14:m>
                <a:r>
                  <a:rPr kumimoji="1" lang="zh-CN" altLang="en-US" sz="1800" dirty="0">
                    <a:solidFill>
                      <a:schemeClr val="tx1"/>
                    </a:solidFill>
                    <a:latin typeface="Cambria Math" panose="02040503050406030204" charset="0"/>
                    <a:cs typeface="Cambria Math" panose="02040503050406030204" charset="0"/>
                    <a:sym typeface="+mn-ea"/>
                  </a:rPr>
                  <a:t>，也就是已经有解的情况下，有且只有图中的桥边可以被修改。</a:t>
                </a:r>
                <a:endParaRPr kumimoji="1" lang="zh-CN" altLang="en-US" sz="1800" dirty="0">
                  <a:solidFill>
                    <a:schemeClr val="tx1"/>
                  </a:solidFill>
                  <a:latin typeface="Cambria Math" panose="02040503050406030204" charset="0"/>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446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C. Global Positioning System</a:t>
            </a:r>
            <a:endParaRPr kumimoji="1" lang="en-US" altLang="zh-CN" dirty="0">
              <a:sym typeface="+mn-ea"/>
            </a:endParaRPr>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题解（续）</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446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sym typeface="+mn-ea"/>
                  </a:rPr>
                  <a:t>要判断前述两种情况，只需要任取一棵生成树，考虑所有的非树边与树上路径构成的简单回路即可，这是因为</a:t>
                </a:r>
                <a:r>
                  <a:rPr lang="zh-CN" altLang="en-US" sz="1800" dirty="0">
                    <a:solidFill>
                      <a:schemeClr val="tx1"/>
                    </a:solidFill>
                    <a:sym typeface="+mn-ea"/>
                  </a:rPr>
                  <a:t>图上所有回路都是这些简单回路的线性组合。</a:t>
                </a:r>
                <a:endParaRPr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lang="zh-CN" altLang="en-US" sz="1800" dirty="0">
                    <a:solidFill>
                      <a:schemeClr val="tx1"/>
                    </a:solidFill>
                    <a:sym typeface="+mn-ea"/>
                  </a:rPr>
                  <a:t>这样问题就转化为树上的路径覆盖问题，树上差分即可。这里如果取</a:t>
                </a:r>
                <a:r>
                  <a:rPr kumimoji="1" lang="en-US" altLang="zh-CN" sz="1800" dirty="0">
                    <a:solidFill>
                      <a:schemeClr val="tx1"/>
                    </a:solidFill>
                    <a:latin typeface="Cambria Math" panose="02040503050406030204" charset="0"/>
                    <a:cs typeface="Cambria Math" panose="02040503050406030204" charset="0"/>
                    <a:sym typeface="+mn-ea"/>
                  </a:rPr>
                  <a:t>DFS</a:t>
                </a:r>
                <a:r>
                  <a:rPr lang="zh-CN" altLang="en-US" sz="1800" dirty="0">
                    <a:solidFill>
                      <a:schemeClr val="tx1"/>
                    </a:solidFill>
                    <a:sym typeface="+mn-ea"/>
                  </a:rPr>
                  <a:t>树作为生成树，所有非树边都是返祖边，就不需要求</a:t>
                </a:r>
                <a:r>
                  <a:rPr kumimoji="1" lang="en-US" altLang="zh-CN" sz="1800" dirty="0">
                    <a:solidFill>
                      <a:schemeClr val="tx1"/>
                    </a:solidFill>
                    <a:latin typeface="Cambria Math" panose="02040503050406030204" charset="0"/>
                    <a:cs typeface="Cambria Math" panose="02040503050406030204" charset="0"/>
                    <a:sym typeface="+mn-ea"/>
                  </a:rPr>
                  <a:t>LCA</a:t>
                </a:r>
                <a:r>
                  <a:rPr lang="zh-CN" altLang="en-US" sz="1800" dirty="0">
                    <a:solidFill>
                      <a:schemeClr val="tx1"/>
                    </a:solidFill>
                    <a:sym typeface="+mn-ea"/>
                  </a:rPr>
                  <a:t>了。</a:t>
                </a:r>
                <a:endParaRPr lang="zh-CN" altLang="en-US" sz="1800" dirty="0">
                  <a:solidFill>
                    <a:schemeClr val="tx1"/>
                  </a:solidFill>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dirty="0">
                    <a:solidFill>
                      <a:schemeClr val="tx1"/>
                    </a:solidFill>
                    <a:latin typeface="Cambria Math" panose="02040503050406030204" charset="0"/>
                    <a:ea typeface="HarmonyOS Sans SC Medium" pitchFamily="2" charset="-122"/>
                    <a:cs typeface="Cambria Math" panose="02040503050406030204" charset="0"/>
                    <a:sym typeface="+mn-ea"/>
                  </a:rPr>
                  <a:t>时间复杂度</a:t>
                </a:r>
                <a14:m>
                  <m:oMath xmlns:m="http://schemas.openxmlformats.org/officeDocument/2006/math">
                    <m:r>
                      <a:rPr kumimoji="1" lang="en-US" altLang="zh-CN" sz="1800" i="1" dirty="0">
                        <a:solidFill>
                          <a:schemeClr val="tx1"/>
                        </a:solidFill>
                        <a:latin typeface="Cambria Math" panose="02040503050406030204" charset="0"/>
                        <a:ea typeface="HarmonyOS Sans SC Medium" pitchFamily="2" charset="-122"/>
                        <a:cs typeface="Cambria Math" panose="02040503050406030204" charset="0"/>
                        <a:sym typeface="+mn-ea"/>
                      </a:rPr>
                      <m:t>𝑂</m:t>
                    </m:r>
                    <m:r>
                      <a:rPr kumimoji="1" lang="en-US" altLang="zh-CN" sz="1800" i="1"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dirty="0">
                        <a:solidFill>
                          <a:schemeClr val="tx1"/>
                        </a:solidFill>
                        <a:latin typeface="Cambria Math" panose="02040503050406030204" charset="0"/>
                        <a:ea typeface="HarmonyOS Sans SC Medium" pitchFamily="2" charset="-122"/>
                        <a:cs typeface="Cambria Math" panose="02040503050406030204" charset="0"/>
                        <a:sym typeface="+mn-ea"/>
                      </a:rPr>
                      <m:t>𝑛</m:t>
                    </m:r>
                    <m:r>
                      <a:rPr kumimoji="1" lang="en-US" altLang="zh-CN" sz="1800" i="1" dirty="0">
                        <a:solidFill>
                          <a:schemeClr val="tx1"/>
                        </a:solidFill>
                        <a:latin typeface="Cambria Math" panose="02040503050406030204" charset="0"/>
                        <a:ea typeface="HarmonyOS Sans SC Medium" pitchFamily="2" charset="-122"/>
                        <a:cs typeface="Cambria Math" panose="02040503050406030204" charset="0"/>
                        <a:sym typeface="+mn-ea"/>
                      </a:rPr>
                      <m:t>+</m:t>
                    </m:r>
                    <m:r>
                      <a:rPr kumimoji="1" lang="en-US" altLang="zh-CN" sz="1800" i="1" dirty="0">
                        <a:solidFill>
                          <a:schemeClr val="tx1"/>
                        </a:solidFill>
                        <a:latin typeface="Cambria Math" panose="02040503050406030204" charset="0"/>
                        <a:ea typeface="HarmonyOS Sans SC Medium" pitchFamily="2" charset="-122"/>
                        <a:cs typeface="Cambria Math" panose="02040503050406030204" charset="0"/>
                        <a:sym typeface="+mn-ea"/>
                      </a:rPr>
                      <m:t>𝑚</m:t>
                    </m:r>
                    <m:r>
                      <a:rPr kumimoji="1" lang="en-US" altLang="zh-CN" sz="1800" i="1" dirty="0">
                        <a:solidFill>
                          <a:schemeClr val="tx1"/>
                        </a:solidFill>
                        <a:latin typeface="Cambria Math" panose="02040503050406030204" charset="0"/>
                        <a:ea typeface="HarmonyOS Sans SC Medium" pitchFamily="2" charset="-122"/>
                        <a:cs typeface="Cambria Math" panose="02040503050406030204" charset="0"/>
                        <a:sym typeface="+mn-ea"/>
                      </a:rPr>
                      <m:t>)</m:t>
                    </m:r>
                  </m:oMath>
                </a14:m>
                <a:r>
                  <a:rPr kumimoji="1" lang="zh-CN" altLang="en-US" sz="1800" dirty="0">
                    <a:solidFill>
                      <a:schemeClr val="tx1"/>
                    </a:solidFill>
                    <a:latin typeface="Cambria Math" panose="02040503050406030204" charset="0"/>
                    <a:ea typeface="HarmonyOS Sans SC Medium" pitchFamily="2" charset="-122"/>
                    <a:cs typeface="Cambria Math" panose="02040503050406030204" charset="0"/>
                    <a:sym typeface="+mn-ea"/>
                  </a:rPr>
                  <a:t>。</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446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p:nvPicPr>
        <p:blipFill rotWithShape="1">
          <a:blip r:embed="rId1"/>
          <a:srcRect l="8168" r="39446" b="59654"/>
          <a:stretch>
            <a:fillRect/>
          </a:stretch>
        </p:blipFill>
        <p:spPr>
          <a:xfrm rot="10800000">
            <a:off x="0" y="0"/>
            <a:ext cx="12192000" cy="6956718"/>
          </a:xfrm>
          <a:prstGeom prst="rect">
            <a:avLst/>
          </a:prstGeom>
        </p:spPr>
      </p:pic>
      <p:pic>
        <p:nvPicPr>
          <p:cNvPr id="4" name="图片 3" descr="形状, 圆圈&#10;&#10;描述已自动生成"/>
          <p:cNvPicPr>
            <a:picLocks noChangeAspect="1"/>
          </p:cNvPicPr>
          <p:nvPr/>
        </p:nvPicPr>
        <p:blipFill>
          <a:blip r:embed="rId2"/>
          <a:stretch>
            <a:fillRect/>
          </a:stretch>
        </p:blipFill>
        <p:spPr>
          <a:xfrm>
            <a:off x="502920" y="407274"/>
            <a:ext cx="624840" cy="624840"/>
          </a:xfrm>
          <a:prstGeom prst="rect">
            <a:avLst/>
          </a:prstGeom>
        </p:spPr>
      </p:pic>
      <p:pic>
        <p:nvPicPr>
          <p:cNvPr id="5" name="图片 4" descr="形状, 圆圈&#10;&#10;描述已自动生成"/>
          <p:cNvPicPr>
            <a:picLocks noChangeAspect="1"/>
          </p:cNvPicPr>
          <p:nvPr/>
        </p:nvPicPr>
        <p:blipFill>
          <a:blip r:embed="rId2"/>
          <a:stretch>
            <a:fillRect/>
          </a:stretch>
        </p:blipFill>
        <p:spPr>
          <a:xfrm>
            <a:off x="594360" y="478934"/>
            <a:ext cx="1188720" cy="1188720"/>
          </a:xfrm>
          <a:prstGeom prst="rect">
            <a:avLst/>
          </a:prstGeom>
        </p:spPr>
      </p:pic>
      <p:sp>
        <p:nvSpPr>
          <p:cNvPr id="6" name="标题 1"/>
          <p:cNvSpPr txBox="1"/>
          <p:nvPr/>
        </p:nvSpPr>
        <p:spPr>
          <a:xfrm>
            <a:off x="838200" y="793339"/>
            <a:ext cx="10515600" cy="637729"/>
          </a:xfrm>
          <a:prstGeom prst="rect">
            <a:avLst/>
          </a:prstGeom>
        </p:spPr>
        <p:txBody>
          <a:bodyPr/>
          <a:lstStyle>
            <a:lvl1pPr algn="l" defTabSz="914400" rtl="0" eaLnBrk="1" latinLnBrk="0" hangingPunct="1">
              <a:lnSpc>
                <a:spcPct val="90000"/>
              </a:lnSpc>
              <a:spcBef>
                <a:spcPct val="0"/>
              </a:spcBef>
              <a:buNone/>
              <a:defRPr sz="3500" b="0" i="0" kern="1200">
                <a:solidFill>
                  <a:srgbClr val="00BF80"/>
                </a:solidFill>
                <a:latin typeface="HarmonyOS Sans SC Medium" pitchFamily="2" charset="-122"/>
                <a:ea typeface="HarmonyOS Sans SC Medium" pitchFamily="2" charset="-122"/>
                <a:cs typeface="+mj-cs"/>
              </a:defRPr>
            </a:lvl1pPr>
          </a:lstStyle>
          <a:p>
            <a:r>
              <a:rPr kumimoji="1" lang="en-US" altLang="zh-CN" dirty="0">
                <a:sym typeface="+mn-ea"/>
              </a:rPr>
              <a:t>D. </a:t>
            </a:r>
            <a:r>
              <a:rPr kumimoji="1" lang="zh-CN" altLang="en-US" dirty="0">
                <a:sym typeface="+mn-ea"/>
              </a:rPr>
              <a:t>Half Turns</a:t>
            </a:r>
            <a:endParaRPr kumimoji="1" lang="zh-CN" altLang="en-US" dirty="0"/>
          </a:p>
        </p:txBody>
      </p:sp>
      <p:sp>
        <p:nvSpPr>
          <p:cNvPr id="7" name="文本框 6"/>
          <p:cNvSpPr txBox="1"/>
          <p:nvPr/>
        </p:nvSpPr>
        <p:spPr>
          <a:xfrm>
            <a:off x="670560" y="6413391"/>
            <a:ext cx="2941320" cy="276999"/>
          </a:xfrm>
          <a:prstGeom prst="rect">
            <a:avLst/>
          </a:prstGeom>
          <a:noFill/>
        </p:spPr>
        <p:txBody>
          <a:bodyPr wrap="square" rtlCol="0">
            <a:spAutoFit/>
          </a:bodyPr>
          <a:lstStyle/>
          <a:p>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sp>
        <p:nvSpPr>
          <p:cNvPr id="8" name="文本框 7"/>
          <p:cNvSpPr txBox="1"/>
          <p:nvPr/>
        </p:nvSpPr>
        <p:spPr>
          <a:xfrm>
            <a:off x="8686802" y="6413391"/>
            <a:ext cx="2941320" cy="276999"/>
          </a:xfrm>
          <a:prstGeom prst="rect">
            <a:avLst/>
          </a:prstGeom>
          <a:noFill/>
        </p:spPr>
        <p:txBody>
          <a:bodyPr wrap="square" rtlCol="0">
            <a:spAutoFit/>
          </a:bodyPr>
          <a:lstStyle/>
          <a:p>
            <a:pPr algn="r"/>
            <a:r>
              <a:rPr kumimoji="1" lang="en-US" altLang="zh-CN" sz="1200" b="0" i="0" dirty="0">
                <a:solidFill>
                  <a:schemeClr val="bg1">
                    <a:lumMod val="75000"/>
                  </a:schemeClr>
                </a:solidFill>
                <a:latin typeface="HarmonyOS Sans SC Light" pitchFamily="2" charset="-122"/>
                <a:ea typeface="HarmonyOS Sans SC Light" pitchFamily="2" charset="-122"/>
              </a:rPr>
              <a:t>AC.NOWCODER.COM</a:t>
            </a:r>
            <a:endParaRPr kumimoji="1" lang="zh-CN" altLang="en-US" sz="1200" b="0" i="0" dirty="0">
              <a:solidFill>
                <a:schemeClr val="bg1">
                  <a:lumMod val="75000"/>
                </a:schemeClr>
              </a:solidFill>
              <a:latin typeface="HarmonyOS Sans SC Light" pitchFamily="2" charset="-122"/>
              <a:ea typeface="HarmonyOS Sans SC Light" pitchFamily="2" charset="-122"/>
            </a:endParaRPr>
          </a:p>
        </p:txBody>
      </p:sp>
      <p:cxnSp>
        <p:nvCxnSpPr>
          <p:cNvPr id="9" name="直线连接符 8"/>
          <p:cNvCxnSpPr/>
          <p:nvPr/>
        </p:nvCxnSpPr>
        <p:spPr>
          <a:xfrm>
            <a:off x="670560" y="6370320"/>
            <a:ext cx="10957562"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0" name="标题 1"/>
          <p:cNvSpPr txBox="1"/>
          <p:nvPr/>
        </p:nvSpPr>
        <p:spPr>
          <a:xfrm>
            <a:off x="838200" y="1538977"/>
            <a:ext cx="10515600" cy="7015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r>
              <a:rPr kumimoji="1" lang="zh-CN" altLang="en-US" sz="2800" dirty="0">
                <a:solidFill>
                  <a:schemeClr val="tx1"/>
                </a:solidFill>
              </a:rPr>
              <a:t>题意</a:t>
            </a:r>
            <a:endParaRPr kumimoji="1" lang="zh-CN" altLang="en-US" sz="2800" dirty="0">
              <a:solidFill>
                <a:schemeClr val="tx1"/>
              </a:solidFill>
            </a:endParaRPr>
          </a:p>
        </p:txBody>
      </p:sp>
      <mc:AlternateContent xmlns:mc="http://schemas.openxmlformats.org/markup-compatibility/2006">
        <mc:Choice xmlns:a14="http://schemas.microsoft.com/office/drawing/2010/main" Requires="a14">
          <p:sp>
            <p:nvSpPr>
              <p:cNvPr id="11" name="标题 1"/>
              <p:cNvSpPr txBox="1"/>
              <p:nvPr/>
            </p:nvSpPr>
            <p:spPr>
              <a:xfrm>
                <a:off x="838200" y="2644463"/>
                <a:ext cx="10515600" cy="3320602"/>
              </a:xfrm>
              <a:prstGeom prst="rect">
                <a:avLst/>
              </a:prstGeom>
            </p:spPr>
            <p:txBody>
              <a:bodyPr/>
              <a:lstStyle>
                <a:lvl1pPr algn="l" defTabSz="914400" rtl="0" eaLnBrk="1" latinLnBrk="0" hangingPunct="1">
                  <a:lnSpc>
                    <a:spcPct val="90000"/>
                  </a:lnSpc>
                  <a:spcBef>
                    <a:spcPct val="0"/>
                  </a:spcBef>
                  <a:buNone/>
                  <a:defRPr sz="4800" b="0" i="0" kern="1200">
                    <a:solidFill>
                      <a:srgbClr val="00BF80"/>
                    </a:solidFill>
                    <a:latin typeface="HarmonyOS Sans SC" pitchFamily="2" charset="-122"/>
                    <a:ea typeface="HarmonyOS Sans SC" pitchFamily="2" charset="-122"/>
                    <a:cs typeface="+mj-cs"/>
                  </a:defRPr>
                </a:lvl1pPr>
              </a:lstStyle>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sz="1800" dirty="0">
                    <a:solidFill>
                      <a:schemeClr val="tx1"/>
                    </a:solidFill>
                  </a:rPr>
                  <a:t>在</a:t>
                </a:r>
                <a14:m>
                  <m:oMath xmlns:m="http://schemas.openxmlformats.org/officeDocument/2006/math">
                    <m:r>
                      <a:rPr kumimoji="1" lang="en-US" altLang="zh-CN" sz="1800" i="1" dirty="0">
                        <a:solidFill>
                          <a:schemeClr val="tx1"/>
                        </a:solidFill>
                        <a:latin typeface="Cambria Math" panose="02040503050406030204" charset="0"/>
                        <a:cs typeface="Cambria Math" panose="02040503050406030204" charset="0"/>
                      </a:rPr>
                      <m:t>𝑛</m:t>
                    </m:r>
                    <m:r>
                      <a:rPr kumimoji="1" lang="en-US" altLang="zh-CN" sz="1800" i="1" dirty="0">
                        <a:solidFill>
                          <a:schemeClr val="tx1"/>
                        </a:solidFill>
                        <a:latin typeface="Cambria Math" panose="02040503050406030204" charset="0"/>
                        <a:cs typeface="Cambria Math" panose="02040503050406030204" charset="0"/>
                      </a:rPr>
                      <m:t>×</m:t>
                    </m:r>
                    <m:r>
                      <a:rPr kumimoji="1" lang="en-US" altLang="zh-CN" sz="1800" i="1" dirty="0">
                        <a:solidFill>
                          <a:schemeClr val="tx1"/>
                        </a:solidFill>
                        <a:latin typeface="Cambria Math" panose="02040503050406030204" charset="0"/>
                        <a:cs typeface="Cambria Math" panose="02040503050406030204" charset="0"/>
                      </a:rPr>
                      <m:t>𝑚</m:t>
                    </m:r>
                  </m:oMath>
                </a14:m>
                <a:r>
                  <a:rPr kumimoji="1" lang="zh-CN" altLang="en-US" sz="1800" dirty="0">
                    <a:solidFill>
                      <a:schemeClr val="tx1"/>
                    </a:solidFill>
                    <a:latin typeface="Cambria Math" panose="02040503050406030204" charset="0"/>
                    <a:cs typeface="Cambria Math" panose="02040503050406030204" charset="0"/>
                  </a:rPr>
                  <a:t>的网格图中构造一条恰好有</a:t>
                </a:r>
                <a14:m>
                  <m:oMath xmlns:m="http://schemas.openxmlformats.org/officeDocument/2006/math">
                    <m:f>
                      <m:fPr>
                        <m:type m:val="lin"/>
                        <m:ctrlPr>
                          <a:rPr lang="en-US" altLang="zh-CN" sz="1800" i="1" dirty="0">
                            <a:solidFill>
                              <a:schemeClr val="tx1"/>
                            </a:solidFill>
                            <a:latin typeface="Cambria Math" panose="02040503050406030204" charset="0"/>
                            <a:cs typeface="Cambria Math" panose="02040503050406030204" charset="0"/>
                            <a:sym typeface="+mn-ea"/>
                          </a:rPr>
                        </m:ctrlPr>
                      </m:fPr>
                      <m:num>
                        <m:r>
                          <a:rPr lang="en-US" altLang="zh-CN" sz="1800" i="1" dirty="0">
                            <a:solidFill>
                              <a:schemeClr val="tx1"/>
                            </a:solidFill>
                            <a:latin typeface="Cambria Math" panose="02040503050406030204" charset="0"/>
                            <a:cs typeface="Cambria Math" panose="02040503050406030204" charset="0"/>
                            <a:sym typeface="+mn-ea"/>
                          </a:rPr>
                          <m:t>𝑛𝑚</m:t>
                        </m:r>
                      </m:num>
                      <m:den>
                        <m:r>
                          <a:rPr lang="en-US" altLang="zh-CN" sz="1800" i="1" dirty="0">
                            <a:solidFill>
                              <a:schemeClr val="tx1"/>
                            </a:solidFill>
                            <a:latin typeface="Cambria Math" panose="02040503050406030204" charset="0"/>
                            <a:cs typeface="Cambria Math" panose="02040503050406030204" charset="0"/>
                            <a:sym typeface="+mn-ea"/>
                          </a:rPr>
                          <m:t>2</m:t>
                        </m:r>
                      </m:den>
                    </m:f>
                  </m:oMath>
                </a14:m>
                <a:r>
                  <a:rPr kumimoji="1" lang="zh-CN" altLang="en-US" sz="1800" dirty="0">
                    <a:solidFill>
                      <a:schemeClr val="tx1"/>
                    </a:solidFill>
                    <a:latin typeface="Cambria Math" panose="02040503050406030204" charset="0"/>
                    <a:cs typeface="Cambria Math" panose="02040503050406030204" charset="0"/>
                  </a:rPr>
                  <a:t>次拐弯的哈密顿路径。</a:t>
                </a:r>
                <a:endParaRPr kumimoji="1" lang="zh-CN" sz="1800" dirty="0">
                  <a:solidFill>
                    <a:schemeClr val="tx1"/>
                  </a:solidFill>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zh-CN" altLang="zh-CN" sz="1800" b="0" i="1" spc="0" dirty="0">
                  <a:solidFill>
                    <a:schemeClr val="tx1"/>
                  </a:solidFill>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14:m>
                  <m:oMath xmlns:m="http://schemas.openxmlformats.org/officeDocument/2006/math">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𝑛</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𝑚</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m:t>
                    </m:r>
                    <m:r>
                      <a:rPr kumimoji="1" lang="en-US" altLang="zh-CN" sz="1800" i="1" spc="0" dirty="0">
                        <a:solidFill>
                          <a:schemeClr val="tx1"/>
                        </a:solidFill>
                        <a:latin typeface="Cambria Math" panose="02040503050406030204" charset="0"/>
                        <a:ea typeface="HarmonyOS Sans SC Medium" pitchFamily="2" charset="-122"/>
                        <a:cs typeface="Cambria Math" panose="02040503050406030204" charset="0"/>
                      </a:rPr>
                      <m:t>1000</m:t>
                    </m:r>
                  </m:oMath>
                </a14:m>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rPr>
                  <a:t>，且都是偶数。</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endParaRPr kumimoji="1" lang="en-US" altLang="zh-CN" sz="1800" spc="0" dirty="0">
                  <a:solidFill>
                    <a:schemeClr val="tx1"/>
                  </a:solidFill>
                  <a:latin typeface="Cambria Math" panose="02040503050406030204" charset="0"/>
                  <a:ea typeface="HarmonyOS Sans SC Medium" pitchFamily="2" charset="-122"/>
                  <a:cs typeface="Cambria Math" panose="02040503050406030204" charset="0"/>
                  <a:sym typeface="+mn-ea"/>
                </a:endParaRPr>
              </a:p>
              <a:p>
                <a:pPr marL="285750" marR="0" lvl="0" indent="-285750"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rPr>
                  <a:t>题设条件下一定有解。</a:t>
                </a:r>
                <a:endParaRPr kumimoji="1" lang="zh-CN" altLang="en-US" sz="1800" spc="0" dirty="0">
                  <a:solidFill>
                    <a:schemeClr val="tx1"/>
                  </a:solidFill>
                  <a:latin typeface="Cambria Math" panose="02040503050406030204" charset="0"/>
                  <a:ea typeface="HarmonyOS Sans SC Medium" pitchFamily="2" charset="-122"/>
                  <a:cs typeface="Cambria Math" panose="02040503050406030204" charset="0"/>
                  <a:sym typeface="+mn-ea"/>
                </a:endParaRPr>
              </a:p>
            </p:txBody>
          </p:sp>
        </mc:Choice>
        <mc:Fallback>
          <p:sp>
            <p:nvSpPr>
              <p:cNvPr id="11" name="标题 1"/>
              <p:cNvSpPr txBox="1">
                <a:spLocks noRot="1" noChangeAspect="1" noMove="1" noResize="1" noEditPoints="1" noAdjustHandles="1" noChangeArrowheads="1" noChangeShapeType="1" noTextEdit="1"/>
              </p:cNvSpPr>
              <p:nvPr/>
            </p:nvSpPr>
            <p:spPr>
              <a:xfrm>
                <a:off x="838200" y="2644463"/>
                <a:ext cx="10515600" cy="3320602"/>
              </a:xfrm>
              <a:prstGeom prst="rect">
                <a:avLst/>
              </a:prstGeom>
              <a:blipFill rotWithShape="1">
                <a:blip r:embed="rId3"/>
                <a:stretch>
                  <a:fillRect t="-10" b="15"/>
                </a:stretch>
              </a:blipFill>
            </p:spPr>
            <p:txBody>
              <a:bodyPr/>
              <a:lstStyle/>
              <a:p>
                <a:r>
                  <a:rPr lang="zh-CN" altLang="en-US">
                    <a:noFill/>
                  </a:rPr>
                  <a:t> </a:t>
                </a:r>
              </a:p>
            </p:txBody>
          </p:sp>
        </mc:Fallback>
      </mc:AlternateContent>
      <p:pic>
        <p:nvPicPr>
          <p:cNvPr id="12" name="图片 11"/>
          <p:cNvPicPr>
            <a:picLocks noChangeAspect="1"/>
          </p:cNvPicPr>
          <p:nvPr/>
        </p:nvPicPr>
        <p:blipFill>
          <a:blip r:embed="rId4"/>
          <a:stretch>
            <a:fillRect/>
          </a:stretch>
        </p:blipFill>
        <p:spPr>
          <a:xfrm>
            <a:off x="8681286" y="460895"/>
            <a:ext cx="3069843" cy="34343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540.8346456692914,&quot;width&quot;:4834.39842519685}"/>
</p:tagLst>
</file>

<file path=ppt/tags/tag2.xml><?xml version="1.0" encoding="utf-8"?>
<p:tagLst xmlns:p="http://schemas.openxmlformats.org/presentationml/2006/main">
  <p:tag name="COMMONDATA" val="eyJoZGlkIjoiMGYwMzMzNTczNWFiYzMxMWU0MWQ4ODY3MzM4Mzk2OWQifQ=="/>
</p:tagLst>
</file>

<file path=ppt/theme/theme1.xml><?xml version="1.0" encoding="utf-8"?>
<a:theme xmlns:a="http://schemas.openxmlformats.org/drawingml/2006/main" name="Office 主题​​">
  <a:themeElements>
    <a:clrScheme name="牛客竞赛主题色">
      <a:dk1>
        <a:srgbClr val="000000"/>
      </a:dk1>
      <a:lt1>
        <a:srgbClr val="FFFFFF"/>
      </a:lt1>
      <a:dk2>
        <a:srgbClr val="44546A"/>
      </a:dk2>
      <a:lt2>
        <a:srgbClr val="E7E6E6"/>
      </a:lt2>
      <a:accent1>
        <a:srgbClr val="00BF80"/>
      </a:accent1>
      <a:accent2>
        <a:srgbClr val="FF7300"/>
      </a:accent2>
      <a:accent3>
        <a:srgbClr val="3280FF"/>
      </a:accent3>
      <a:accent4>
        <a:srgbClr val="FFC047"/>
      </a:accent4>
      <a:accent5>
        <a:srgbClr val="00BF80"/>
      </a:accent5>
      <a:accent6>
        <a:srgbClr val="00BF80"/>
      </a:accent6>
      <a:hlink>
        <a:srgbClr val="3280FF"/>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牛客竞赛主题色">
      <a:dk1>
        <a:srgbClr val="000000"/>
      </a:dk1>
      <a:lt1>
        <a:srgbClr val="FFFFFF"/>
      </a:lt1>
      <a:dk2>
        <a:srgbClr val="44546A"/>
      </a:dk2>
      <a:lt2>
        <a:srgbClr val="E7E6E6"/>
      </a:lt2>
      <a:accent1>
        <a:srgbClr val="00BF80"/>
      </a:accent1>
      <a:accent2>
        <a:srgbClr val="FF7300"/>
      </a:accent2>
      <a:accent3>
        <a:srgbClr val="3280FF"/>
      </a:accent3>
      <a:accent4>
        <a:srgbClr val="FFC047"/>
      </a:accent4>
      <a:accent5>
        <a:srgbClr val="00BF80"/>
      </a:accent5>
      <a:accent6>
        <a:srgbClr val="00BF80"/>
      </a:accent6>
      <a:hlink>
        <a:srgbClr val="3280FF"/>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8185</Words>
  <Application>WPS 演示</Application>
  <PresentationFormat>宽屏</PresentationFormat>
  <Paragraphs>537</Paragraphs>
  <Slides>38</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38</vt:i4>
      </vt:variant>
    </vt:vector>
  </HeadingPairs>
  <TitlesOfParts>
    <vt:vector size="53" baseType="lpstr">
      <vt:lpstr>Arial</vt:lpstr>
      <vt:lpstr>宋体</vt:lpstr>
      <vt:lpstr>Wingdings</vt:lpstr>
      <vt:lpstr>HarmonyOS Sans SC Medium</vt:lpstr>
      <vt:lpstr>HarmonyOS Sans SC Light</vt:lpstr>
      <vt:lpstr>HarmonyOS Sans SC</vt:lpstr>
      <vt:lpstr>Cambria Math</vt:lpstr>
      <vt:lpstr>微软雅黑</vt:lpstr>
      <vt:lpstr>Arial Unicode MS</vt:lpstr>
      <vt:lpstr>Calibri</vt:lpstr>
      <vt:lpstr>HarmonyOS Sans SC</vt:lpstr>
      <vt:lpstr>等线</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王伟佳木斯大学电子商务</cp:lastModifiedBy>
  <cp:revision>566</cp:revision>
  <dcterms:created xsi:type="dcterms:W3CDTF">2022-06-10T07:53:00Z</dcterms:created>
  <dcterms:modified xsi:type="dcterms:W3CDTF">2022-08-15T02:13:53Z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B2C9126D5FB94C51B4F48D6E96D25CA2</vt:lpwstr>
  </property>
  <property fmtid="{D5CDD505-2E9C-101B-9397-08002B2CF9AE}" pid="3" name="KSOProductBuildVer">
    <vt:lpwstr>2052-11.1.0.12302</vt:lpwstr>
  </property>
</Properties>
</file>